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9144000" cy="5143500" type="screen16x9"/>
  <p:notesSz cx="6858000" cy="9144000"/>
  <p:embeddedFontLst>
    <p:embeddedFont>
      <p:font typeface="Arial Black" panose="020B0A04020102020204" pitchFamily="34" charset="0"/>
      <p:regular r:id="rId29"/>
      <p:bold r:id="rId30"/>
    </p:embeddedFont>
    <p:embeddedFont>
      <p:font typeface="Catamaran" panose="020B0604020202020204" charset="0"/>
      <p:regular r:id="rId31"/>
      <p:bold r:id="rId32"/>
    </p:embeddedFont>
    <p:embeddedFont>
      <p:font typeface="Catamaran Light" panose="020B0604020202020204" charset="0"/>
      <p:regular r:id="rId33"/>
      <p:bold r:id="rId34"/>
    </p:embeddedFont>
    <p:embeddedFont>
      <p:font typeface="Fira Sans Extra Condensed Medium" panose="020B0604020202020204" charset="0"/>
      <p:regular r:id="rId35"/>
      <p:bold r:id="rId36"/>
      <p:italic r:id="rId37"/>
      <p:boldItalic r:id="rId38"/>
    </p:embeddedFont>
    <p:embeddedFont>
      <p:font typeface="Livvic"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05c52222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05c5222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05c52222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05c52222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e13d9a7e_0_7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05c52222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05c5222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3e13d9a7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005c522227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005c52222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05c52222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05c52222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05c52222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005c5222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005c52222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005c5222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005c52222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005c52222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05c522227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05c522227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005c52222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005c5222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158d5a3e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005c52222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005c52222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05c52222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005c52222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65e7bc0b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05c52222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005c52222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05c52222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05c52222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05c5222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05c5222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
        <p:nvSpPr>
          <p:cNvPr id="73" name="Google Shape;7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6" name="Google Shape;76;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1" name="Google Shape;81;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4" name="Google Shape;84;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1" name="Google Shape;91;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5" name="Google Shape;9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8" name="Google Shape;98;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103"/>
        <p:cNvGrpSpPr/>
        <p:nvPr/>
      </p:nvGrpSpPr>
      <p:grpSpPr>
        <a:xfrm>
          <a:off x="0" y="0"/>
          <a:ext cx="0" cy="0"/>
          <a:chOff x="0" y="0"/>
          <a:chExt cx="0" cy="0"/>
        </a:xfrm>
      </p:grpSpPr>
      <p:sp>
        <p:nvSpPr>
          <p:cNvPr id="104" name="Google Shape;104;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05" name="Google Shape;105;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107"/>
        <p:cNvGrpSpPr/>
        <p:nvPr/>
      </p:nvGrpSpPr>
      <p:grpSpPr>
        <a:xfrm>
          <a:off x="0" y="0"/>
          <a:ext cx="0" cy="0"/>
          <a:chOff x="0" y="0"/>
          <a:chExt cx="0" cy="0"/>
        </a:xfrm>
      </p:grpSpPr>
      <p:sp>
        <p:nvSpPr>
          <p:cNvPr id="108" name="Google Shape;108;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9" name="Google Shape;109;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0" name="Google Shape;110;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1" name="Google Shape;111;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2" name="Google Shape;112;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3" name="Google Shape;113;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4" name="Google Shape;114;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 name="Google Shape;119;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0" name="Google Shape;120;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 name="Google Shape;121;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2" name="Google Shape;12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25" name="Google Shape;125;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26" name="Google Shape;1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27"/>
        <p:cNvGrpSpPr/>
        <p:nvPr/>
      </p:nvGrpSpPr>
      <p:grpSpPr>
        <a:xfrm>
          <a:off x="0" y="0"/>
          <a:ext cx="0" cy="0"/>
          <a:chOff x="0" y="0"/>
          <a:chExt cx="0" cy="0"/>
        </a:xfrm>
      </p:grpSpPr>
      <p:sp>
        <p:nvSpPr>
          <p:cNvPr id="128" name="Google Shape;128;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9" name="Google Shape;129;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4" name="Google Shape;24;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5" name="Google Shape;25;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8" name="Google Shape;28;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 name="Google Shape;29;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33" name="Google Shape;13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4" name="Google Shape;13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35" name="Google Shape;13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3" name="Google Shape;33;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34" name="Google Shape;34;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 name="Google Shape;39;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 name="Google Shape;40;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1" name="Google Shape;41;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 name="Google Shape;42;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3" name="Google Shape;43;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4" name="Google Shape;44;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0" name="Google Shape;50;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 name="Google Shape;52;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3" name="Google Shape;53;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55"/>
        <p:cNvGrpSpPr/>
        <p:nvPr/>
      </p:nvGrpSpPr>
      <p:grpSpPr>
        <a:xfrm>
          <a:off x="0" y="0"/>
          <a:ext cx="0" cy="0"/>
          <a:chOff x="0" y="0"/>
          <a:chExt cx="0" cy="0"/>
        </a:xfrm>
      </p:grpSpPr>
      <p:sp>
        <p:nvSpPr>
          <p:cNvPr id="56" name="Google Shape;56;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7" name="Google Shape;57;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58" name="Google Shape;5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9"/>
        <p:cNvGrpSpPr/>
        <p:nvPr/>
      </p:nvGrpSpPr>
      <p:grpSpPr>
        <a:xfrm>
          <a:off x="0" y="0"/>
          <a:ext cx="0" cy="0"/>
          <a:chOff x="0" y="0"/>
          <a:chExt cx="0" cy="0"/>
        </a:xfrm>
      </p:grpSpPr>
      <p:sp>
        <p:nvSpPr>
          <p:cNvPr id="60" name="Google Shape;60;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
        <p:nvSpPr>
          <p:cNvPr id="62" name="Google Shape;6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67"/>
        <p:cNvGrpSpPr/>
        <p:nvPr/>
      </p:nvGrpSpPr>
      <p:grpSpPr>
        <a:xfrm>
          <a:off x="0" y="0"/>
          <a:ext cx="0" cy="0"/>
          <a:chOff x="0" y="0"/>
          <a:chExt cx="0" cy="0"/>
        </a:xfrm>
      </p:grpSpPr>
      <p:sp>
        <p:nvSpPr>
          <p:cNvPr id="68" name="Google Shape;68;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 name="Google Shape;69;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0" name="Google Shape;7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41" name="Google Shape;141;p22"/>
          <p:cNvSpPr/>
          <p:nvPr/>
        </p:nvSpPr>
        <p:spPr>
          <a:xfrm rot="5400000">
            <a:off x="1883200" y="-414825"/>
            <a:ext cx="3358800" cy="5738400"/>
          </a:xfrm>
          <a:prstGeom prst="rect">
            <a:avLst/>
          </a:prstGeom>
          <a:solidFill>
            <a:schemeClr val="accent1">
              <a:alpha val="8616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subTitle" idx="1"/>
          </p:nvPr>
        </p:nvSpPr>
        <p:spPr>
          <a:xfrm>
            <a:off x="800525" y="3229500"/>
            <a:ext cx="2402100" cy="7170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Clr>
                <a:srgbClr val="000000"/>
              </a:buClr>
              <a:buSzPts val="1100"/>
              <a:buFont typeface="Arial"/>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Safwan Halabi - 213784127</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Bishara Bisharat - 208261990</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Supervisor - Dr. Natali Levi</a:t>
            </a:r>
            <a:endParaRPr b="1">
              <a:solidFill>
                <a:schemeClr val="lt1"/>
              </a:solidFill>
              <a:latin typeface="Catamaran"/>
              <a:ea typeface="Catamaran"/>
              <a:cs typeface="Catamaran"/>
              <a:sym typeface="Catamaran"/>
            </a:endParaRPr>
          </a:p>
        </p:txBody>
      </p:sp>
      <p:sp>
        <p:nvSpPr>
          <p:cNvPr id="143" name="Google Shape;143;p22"/>
          <p:cNvSpPr txBox="1">
            <a:spLocks noGrp="1"/>
          </p:cNvSpPr>
          <p:nvPr>
            <p:ph type="ctrTitle"/>
          </p:nvPr>
        </p:nvSpPr>
        <p:spPr>
          <a:xfrm>
            <a:off x="693400" y="1318575"/>
            <a:ext cx="5541900" cy="17823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rial Black"/>
                <a:ea typeface="Arial Black"/>
                <a:cs typeface="Arial Black"/>
                <a:sym typeface="Arial Black"/>
              </a:rPr>
              <a:t>Capstone Project</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3400">
                <a:solidFill>
                  <a:schemeClr val="lt1"/>
                </a:solidFill>
                <a:latin typeface="Arial Black"/>
                <a:ea typeface="Arial Black"/>
                <a:cs typeface="Arial Black"/>
                <a:sym typeface="Arial Black"/>
              </a:rPr>
              <a:t>NODUS - ADHD Symptom Detection</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2500">
                <a:solidFill>
                  <a:schemeClr val="lt1"/>
                </a:solidFill>
                <a:latin typeface="Arial Black"/>
                <a:ea typeface="Arial Black"/>
                <a:cs typeface="Arial Black"/>
                <a:sym typeface="Arial Black"/>
              </a:rPr>
              <a:t>24 - 1 - D - 6</a:t>
            </a:r>
            <a:endParaRPr sz="2500">
              <a:solidFill>
                <a:schemeClr val="lt1"/>
              </a:solidFill>
              <a:latin typeface="Arial Black"/>
              <a:ea typeface="Arial Black"/>
              <a:cs typeface="Arial Black"/>
              <a:sym typeface="Arial Black"/>
            </a:endParaRPr>
          </a:p>
        </p:txBody>
      </p:sp>
      <p:pic>
        <p:nvPicPr>
          <p:cNvPr id="144" name="Google Shape;144;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45" name="Google Shape;14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a:t>
            </a:fld>
            <a:endParaRPr sz="1500" b="1">
              <a:solidFill>
                <a:srgbClr val="000000"/>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8"/>
        <p:cNvGrpSpPr/>
        <p:nvPr/>
      </p:nvGrpSpPr>
      <p:grpSpPr>
        <a:xfrm>
          <a:off x="0" y="0"/>
          <a:ext cx="0" cy="0"/>
          <a:chOff x="0" y="0"/>
          <a:chExt cx="0" cy="0"/>
        </a:xfrm>
      </p:grpSpPr>
      <p:sp>
        <p:nvSpPr>
          <p:cNvPr id="269" name="Google Shape;269;p31"/>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72" name="Google Shape;272;p31"/>
          <p:cNvSpPr txBox="1"/>
          <p:nvPr/>
        </p:nvSpPr>
        <p:spPr>
          <a:xfrm>
            <a:off x="1597300" y="1454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a:latin typeface="Catamaran Light"/>
              <a:ea typeface="Catamaran Light"/>
              <a:cs typeface="Catamaran Light"/>
              <a:sym typeface="Catamaran Light"/>
            </a:endParaRPr>
          </a:p>
          <a:p>
            <a:pPr marL="0" lvl="0" indent="0" algn="l" rtl="0">
              <a:spcBef>
                <a:spcPts val="1000"/>
              </a:spcBef>
              <a:spcAft>
                <a:spcPts val="0"/>
              </a:spcAft>
              <a:buNone/>
            </a:pPr>
            <a:r>
              <a:rPr lang="en" sz="120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Jitter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Shimmer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Harmonics-to-noise ratio (HNR)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Fundamental Frequency (FQ)</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1000"/>
              </a:spcAft>
              <a:buSzPts val="1200"/>
              <a:buFont typeface="Catamaran Light"/>
              <a:buChar char="●"/>
            </a:pPr>
            <a:r>
              <a:rPr lang="en" sz="1200" b="1">
                <a:latin typeface="Catamaran"/>
                <a:ea typeface="Catamaran"/>
                <a:cs typeface="Catamaran"/>
                <a:sym typeface="Catamaran"/>
              </a:rPr>
              <a:t>Voice Quality Index (VQI)</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p:txBody>
      </p:sp>
      <p:sp>
        <p:nvSpPr>
          <p:cNvPr id="273" name="Google Shape;273;p31"/>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Vocal Analysis</a:t>
            </a:r>
            <a:endParaRPr>
              <a:solidFill>
                <a:schemeClr val="lt1"/>
              </a:solidFill>
            </a:endParaRPr>
          </a:p>
        </p:txBody>
      </p:sp>
      <p:pic>
        <p:nvPicPr>
          <p:cNvPr id="275" name="Google Shape;27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76" name="Google Shape;27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77" name="Google Shape;277;p31"/>
          <p:cNvPicPr preferRelativeResize="0"/>
          <p:nvPr/>
        </p:nvPicPr>
        <p:blipFill>
          <a:blip r:embed="rId5">
            <a:alphaModFix/>
          </a:blip>
          <a:stretch>
            <a:fillRect/>
          </a:stretch>
        </p:blipFill>
        <p:spPr>
          <a:xfrm>
            <a:off x="4785900" y="1713025"/>
            <a:ext cx="2526601" cy="2513751"/>
          </a:xfrm>
          <a:prstGeom prst="rect">
            <a:avLst/>
          </a:prstGeom>
          <a:noFill/>
          <a:ln>
            <a:noFill/>
          </a:ln>
        </p:spPr>
      </p:pic>
      <p:sp>
        <p:nvSpPr>
          <p:cNvPr id="278" name="Google Shape;27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10</a:t>
            </a:fld>
            <a:endParaRPr sz="1500" b="1">
              <a:solidFill>
                <a:srgbClr val="000000"/>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32"/>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86" name="Google Shape;286;p32"/>
          <p:cNvSpPr txBox="1">
            <a:spLocks noGrp="1"/>
          </p:cNvSpPr>
          <p:nvPr>
            <p:ph type="subTitle" idx="1"/>
          </p:nvPr>
        </p:nvSpPr>
        <p:spPr>
          <a:xfrm>
            <a:off x="1542850" y="1328050"/>
            <a:ext cx="28710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incorporated a questionnaire based on the </a:t>
            </a:r>
            <a:r>
              <a:rPr lang="en" sz="1200" b="1">
                <a:latin typeface="Catamaran"/>
                <a:ea typeface="Catamaran"/>
                <a:cs typeface="Catamaran"/>
                <a:sym typeface="Catamaran"/>
              </a:rPr>
              <a:t>DSM-V ADHD criteria</a:t>
            </a:r>
            <a:r>
              <a:rPr lang="en" sz="1200"/>
              <a:t> to enhance our assessment process.</a:t>
            </a:r>
            <a:endParaRPr sz="1200"/>
          </a:p>
          <a:p>
            <a:pPr marL="0" lvl="0" indent="0" algn="l" rtl="0">
              <a:spcBef>
                <a:spcPts val="1000"/>
              </a:spcBef>
              <a:spcAft>
                <a:spcPts val="0"/>
              </a:spcAft>
              <a:buNone/>
            </a:pPr>
            <a:r>
              <a:rPr lang="en" sz="1200"/>
              <a:t>The questionnaire is filled out by an external observer or a legal guardian, providing an objective view of the child's behavior.</a:t>
            </a:r>
            <a:endParaRPr sz="1200"/>
          </a:p>
          <a:p>
            <a:pPr marL="0" lvl="0" indent="0" algn="l" rtl="0">
              <a:spcBef>
                <a:spcPts val="1000"/>
              </a:spcBef>
              <a:spcAft>
                <a:spcPts val="0"/>
              </a:spcAft>
              <a:buNone/>
            </a:pPr>
            <a:r>
              <a:rPr lang="en" sz="1200"/>
              <a:t>It evaluates three core areas:</a:t>
            </a:r>
            <a:endParaRPr sz="1200"/>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Inattention</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Hyperactivity</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Impulsiveness</a:t>
            </a:r>
            <a:endParaRPr sz="1200" b="1">
              <a:latin typeface="Catamaran"/>
              <a:ea typeface="Catamaran"/>
              <a:cs typeface="Catamaran"/>
              <a:sym typeface="Catamaran"/>
            </a:endParaRPr>
          </a:p>
          <a:p>
            <a:pPr marL="0" lvl="0" indent="0" algn="l" rtl="0">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marL="0" lvl="0" indent="0" algn="l" rtl="0">
              <a:spcBef>
                <a:spcPts val="1000"/>
              </a:spcBef>
              <a:spcAft>
                <a:spcPts val="0"/>
              </a:spcAft>
              <a:buNone/>
            </a:pPr>
            <a:endParaRPr sz="1200"/>
          </a:p>
        </p:txBody>
      </p:sp>
      <p:sp>
        <p:nvSpPr>
          <p:cNvPr id="287" name="Google Shape;287;p32"/>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Questionnaire</a:t>
            </a:r>
            <a:endParaRPr>
              <a:solidFill>
                <a:schemeClr val="lt1"/>
              </a:solidFill>
            </a:endParaRPr>
          </a:p>
        </p:txBody>
      </p:sp>
      <p:pic>
        <p:nvPicPr>
          <p:cNvPr id="289" name="Google Shape;289;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90" name="Google Shape;290;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91" name="Google Shape;291;p32"/>
          <p:cNvPicPr preferRelativeResize="0"/>
          <p:nvPr/>
        </p:nvPicPr>
        <p:blipFill>
          <a:blip r:embed="rId5">
            <a:alphaModFix/>
          </a:blip>
          <a:stretch>
            <a:fillRect/>
          </a:stretch>
        </p:blipFill>
        <p:spPr>
          <a:xfrm>
            <a:off x="4861701" y="2757550"/>
            <a:ext cx="2385950" cy="2385950"/>
          </a:xfrm>
          <a:prstGeom prst="rect">
            <a:avLst/>
          </a:prstGeom>
          <a:noFill/>
          <a:ln>
            <a:noFill/>
          </a:ln>
        </p:spPr>
      </p:pic>
      <p:sp>
        <p:nvSpPr>
          <p:cNvPr id="292" name="Google Shape;29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11</a:t>
            </a:fld>
            <a:endParaRPr sz="1500" b="1">
              <a:solidFill>
                <a:srgbClr val="000000"/>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6"/>
        <p:cNvGrpSpPr/>
        <p:nvPr/>
      </p:nvGrpSpPr>
      <p:grpSpPr>
        <a:xfrm>
          <a:off x="0" y="0"/>
          <a:ext cx="0" cy="0"/>
          <a:chOff x="0" y="0"/>
          <a:chExt cx="0" cy="0"/>
        </a:xfrm>
      </p:grpSpPr>
      <p:sp>
        <p:nvSpPr>
          <p:cNvPr id="297" name="Google Shape;297;p3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dist="19050" dir="5400000" algn="bl" rotWithShape="0">
              <a:srgbClr val="000000">
                <a:alpha val="50000"/>
              </a:srgbClr>
            </a:outerShdw>
          </a:effectLst>
        </p:spPr>
      </p:pic>
      <p:sp>
        <p:nvSpPr>
          <p:cNvPr id="299" name="Google Shape;299;p33"/>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Overall Architecture</a:t>
            </a:r>
            <a:endParaRPr>
              <a:solidFill>
                <a:schemeClr val="lt1"/>
              </a:solidFill>
            </a:endParaRPr>
          </a:p>
        </p:txBody>
      </p:sp>
      <p:sp>
        <p:nvSpPr>
          <p:cNvPr id="301" name="Google Shape;301;p33"/>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sp>
        <p:nvSpPr>
          <p:cNvPr id="302" name="Google Shape;30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12</a:t>
            </a:fld>
            <a:endParaRPr sz="1500" b="1">
              <a:solidFill>
                <a:srgbClr val="000000"/>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6"/>
        <p:cNvGrpSpPr/>
        <p:nvPr/>
      </p:nvGrpSpPr>
      <p:grpSpPr>
        <a:xfrm>
          <a:off x="0" y="0"/>
          <a:ext cx="0" cy="0"/>
          <a:chOff x="0" y="0"/>
          <a:chExt cx="0" cy="0"/>
        </a:xfrm>
      </p:grpSpPr>
      <p:sp>
        <p:nvSpPr>
          <p:cNvPr id="307" name="Google Shape;307;p34"/>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MVC Model</a:t>
            </a:r>
            <a:endParaRPr>
              <a:solidFill>
                <a:schemeClr val="lt1"/>
              </a:solidFill>
            </a:endParaRPr>
          </a:p>
        </p:txBody>
      </p:sp>
      <p:sp>
        <p:nvSpPr>
          <p:cNvPr id="310" name="Google Shape;310;p34"/>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pic>
        <p:nvPicPr>
          <p:cNvPr id="311" name="Google Shape;311;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312" name="Google Shape;312;p34"/>
          <p:cNvSpPr txBox="1"/>
          <p:nvPr/>
        </p:nvSpPr>
        <p:spPr>
          <a:xfrm>
            <a:off x="4941325" y="3508900"/>
            <a:ext cx="2454900" cy="1210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313" name="Google Shape;313;p34"/>
          <p:cNvSpPr txBox="1"/>
          <p:nvPr/>
        </p:nvSpPr>
        <p:spPr>
          <a:xfrm>
            <a:off x="2660650" y="3508900"/>
            <a:ext cx="23472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4" name="Google Shape;314;p34"/>
          <p:cNvSpPr txBox="1"/>
          <p:nvPr/>
        </p:nvSpPr>
        <p:spPr>
          <a:xfrm>
            <a:off x="137925" y="3545125"/>
            <a:ext cx="23853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5" name="Google Shape;31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13</a:t>
            </a:fld>
            <a:endParaRPr sz="1500" b="1">
              <a:solidFill>
                <a:srgbClr val="000000"/>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9"/>
        <p:cNvGrpSpPr/>
        <p:nvPr/>
      </p:nvGrpSpPr>
      <p:grpSpPr>
        <a:xfrm>
          <a:off x="0" y="0"/>
          <a:ext cx="0" cy="0"/>
          <a:chOff x="0" y="0"/>
          <a:chExt cx="0" cy="0"/>
        </a:xfrm>
      </p:grpSpPr>
      <p:sp>
        <p:nvSpPr>
          <p:cNvPr id="320" name="Google Shape;320;p35"/>
          <p:cNvSpPr txBox="1">
            <a:spLocks noGrp="1"/>
          </p:cNvSpPr>
          <p:nvPr>
            <p:ph type="ctrTitle" idx="6"/>
          </p:nvPr>
        </p:nvSpPr>
        <p:spPr>
          <a:xfrm rot="5400000">
            <a:off x="7017975" y="23043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NIGGOLOGIIESUsed</a:t>
            </a:r>
            <a:endParaRPr/>
          </a:p>
        </p:txBody>
      </p:sp>
      <p:sp>
        <p:nvSpPr>
          <p:cNvPr id="321" name="Google Shape;321;p35"/>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to develop and train our DL Model.</a:t>
            </a:r>
            <a:endParaRPr sz="1200"/>
          </a:p>
        </p:txBody>
      </p:sp>
      <p:sp>
        <p:nvSpPr>
          <p:cNvPr id="322" name="Google Shape;322;p35"/>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Connecting the backend to the database.</a:t>
            </a:r>
            <a:endParaRPr sz="1200"/>
          </a:p>
        </p:txBody>
      </p:sp>
      <p:sp>
        <p:nvSpPr>
          <p:cNvPr id="323" name="Google Shape;323;p35"/>
          <p:cNvSpPr txBox="1">
            <a:spLocks noGrp="1"/>
          </p:cNvSpPr>
          <p:nvPr>
            <p:ph type="subTitle" idx="5"/>
          </p:nvPr>
        </p:nvSpPr>
        <p:spPr>
          <a:xfrm>
            <a:off x="5160064" y="1854550"/>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Analyzing the eye tracking test.</a:t>
            </a:r>
            <a:endParaRPr sz="1200"/>
          </a:p>
        </p:txBody>
      </p:sp>
      <p:sp>
        <p:nvSpPr>
          <p:cNvPr id="324" name="Google Shape;324;p35"/>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PyMongo</a:t>
            </a:r>
            <a:endParaRPr/>
          </a:p>
        </p:txBody>
      </p:sp>
      <p:sp>
        <p:nvSpPr>
          <p:cNvPr id="325" name="Google Shape;325;p35"/>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OpenCV</a:t>
            </a:r>
            <a:endParaRPr/>
          </a:p>
        </p:txBody>
      </p:sp>
      <p:sp>
        <p:nvSpPr>
          <p:cNvPr id="326" name="Google Shape;326;p35"/>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a:t>
            </a:r>
            <a:endParaRPr/>
          </a:p>
        </p:txBody>
      </p:sp>
      <p:sp>
        <p:nvSpPr>
          <p:cNvPr id="327" name="Google Shape;327;p35"/>
          <p:cNvSpPr/>
          <p:nvPr/>
        </p:nvSpPr>
        <p:spPr>
          <a:xfrm>
            <a:off x="7586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for writing the sound files into a suitable file format for manipulation by Librosa and ParselMouth</a:t>
            </a:r>
            <a:endParaRPr sz="1200"/>
          </a:p>
        </p:txBody>
      </p:sp>
      <p:sp>
        <p:nvSpPr>
          <p:cNvPr id="329" name="Google Shape;329;p35"/>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Librosa</a:t>
            </a:r>
            <a:endParaRPr/>
          </a:p>
        </p:txBody>
      </p:sp>
      <p:sp>
        <p:nvSpPr>
          <p:cNvPr id="330" name="Google Shape;330;p35"/>
          <p:cNvSpPr txBox="1">
            <a:spLocks noGrp="1"/>
          </p:cNvSpPr>
          <p:nvPr>
            <p:ph type="subTitle" idx="8"/>
          </p:nvPr>
        </p:nvSpPr>
        <p:spPr>
          <a:xfrm>
            <a:off x="555275" y="38601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Mainly utilized for Preprocessing audio files.</a:t>
            </a:r>
            <a:endParaRPr sz="1200"/>
          </a:p>
        </p:txBody>
      </p:sp>
      <p:sp>
        <p:nvSpPr>
          <p:cNvPr id="331" name="Google Shape;331;p35"/>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SoundFile</a:t>
            </a:r>
            <a:endParaRPr/>
          </a:p>
        </p:txBody>
      </p:sp>
      <p:sp>
        <p:nvSpPr>
          <p:cNvPr id="332" name="Google Shape;332;p35"/>
          <p:cNvSpPr txBox="1">
            <a:spLocks noGrp="1"/>
          </p:cNvSpPr>
          <p:nvPr>
            <p:ph type="ctrTitle" idx="14"/>
          </p:nvPr>
        </p:nvSpPr>
        <p:spPr>
          <a:xfrm>
            <a:off x="4947069"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ParselMouth</a:t>
            </a:r>
            <a:endParaRPr/>
          </a:p>
        </p:txBody>
      </p:sp>
      <p:sp>
        <p:nvSpPr>
          <p:cNvPr id="333" name="Google Shape;333;p35"/>
          <p:cNvSpPr txBox="1">
            <a:spLocks noGrp="1"/>
          </p:cNvSpPr>
          <p:nvPr>
            <p:ph type="subTitle" idx="15"/>
          </p:nvPr>
        </p:nvSpPr>
        <p:spPr>
          <a:xfrm>
            <a:off x="5063614" y="3860125"/>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Extract detailed phonetic features and metrics, which will be fed into the DL model.</a:t>
            </a:r>
            <a:endParaRPr sz="1200"/>
          </a:p>
        </p:txBody>
      </p:sp>
      <p:pic>
        <p:nvPicPr>
          <p:cNvPr id="334" name="Google Shape;334;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35" name="Google Shape;33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txBox="1">
            <a:spLocks noGrp="1"/>
          </p:cNvSpPr>
          <p:nvPr>
            <p:ph type="ctrTitle" idx="6"/>
          </p:nvPr>
        </p:nvSpPr>
        <p:spPr>
          <a:xfrm rot="5400000">
            <a:off x="6855300" y="2214475"/>
            <a:ext cx="2913300" cy="693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Technologies Used</a:t>
            </a:r>
            <a:endParaRPr>
              <a:solidFill>
                <a:schemeClr val="lt1"/>
              </a:solidFill>
            </a:endParaRPr>
          </a:p>
        </p:txBody>
      </p:sp>
      <p:sp>
        <p:nvSpPr>
          <p:cNvPr id="337" name="Google Shape;337;p35"/>
          <p:cNvSpPr/>
          <p:nvPr/>
        </p:nvSpPr>
        <p:spPr>
          <a:xfrm>
            <a:off x="33225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58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3225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5943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5"/>
          <p:cNvPicPr preferRelativeResize="0"/>
          <p:nvPr/>
        </p:nvPicPr>
        <p:blipFill rotWithShape="1">
          <a:blip r:embed="rId4">
            <a:alphaModFix/>
          </a:blip>
          <a:srcRect l="5069" r="13171"/>
          <a:stretch/>
        </p:blipFill>
        <p:spPr>
          <a:xfrm>
            <a:off x="3355575" y="939750"/>
            <a:ext cx="416148" cy="421499"/>
          </a:xfrm>
          <a:prstGeom prst="rect">
            <a:avLst/>
          </a:prstGeom>
          <a:noFill/>
          <a:ln>
            <a:noFill/>
          </a:ln>
        </p:spPr>
      </p:pic>
      <p:pic>
        <p:nvPicPr>
          <p:cNvPr id="342" name="Google Shape;342;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43" name="Google Shape;343;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44" name="Google Shape;344;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45" name="Google Shape;345;p35"/>
          <p:cNvSpPr/>
          <p:nvPr/>
        </p:nvSpPr>
        <p:spPr>
          <a:xfrm>
            <a:off x="5943125" y="994675"/>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p35"/>
          <p:cNvPicPr preferRelativeResize="0"/>
          <p:nvPr/>
        </p:nvPicPr>
        <p:blipFill rotWithShape="1">
          <a:blip r:embed="rId7">
            <a:alphaModFix/>
          </a:blip>
          <a:srcRect b="21728"/>
          <a:stretch/>
        </p:blipFill>
        <p:spPr>
          <a:xfrm>
            <a:off x="5992375" y="1055769"/>
            <a:ext cx="396050" cy="336807"/>
          </a:xfrm>
          <a:prstGeom prst="rect">
            <a:avLst/>
          </a:prstGeom>
          <a:noFill/>
          <a:ln>
            <a:noFill/>
          </a:ln>
        </p:spPr>
      </p:pic>
      <p:sp>
        <p:nvSpPr>
          <p:cNvPr id="347" name="Google Shape;34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b="1">
                <a:solidFill>
                  <a:srgbClr val="000000"/>
                </a:solidFill>
                <a:latin typeface="Catamaran"/>
                <a:ea typeface="Catamaran"/>
                <a:cs typeface="Catamaran"/>
                <a:sym typeface="Catamaran"/>
              </a:rPr>
              <a:t>14</a:t>
            </a:fld>
            <a:endParaRPr b="1">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pic>
        <p:nvPicPr>
          <p:cNvPr id="352" name="Google Shape;352;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53" name="Google Shape;353;p36"/>
          <p:cNvSpPr/>
          <p:nvPr/>
        </p:nvSpPr>
        <p:spPr>
          <a:xfrm rot="-5400000">
            <a:off x="3724821" y="-82750"/>
            <a:ext cx="1553100"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55" name="Google Shape;355;p36"/>
          <p:cNvSpPr txBox="1">
            <a:spLocks noGrp="1"/>
          </p:cNvSpPr>
          <p:nvPr>
            <p:ph type="subTitle" idx="2"/>
          </p:nvPr>
        </p:nvSpPr>
        <p:spPr>
          <a:xfrm>
            <a:off x="915175" y="4004575"/>
            <a:ext cx="2935200" cy="34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a:solidFill>
                  <a:schemeClr val="lt1"/>
                </a:solidFill>
                <a:latin typeface="Catamaran"/>
                <a:ea typeface="Catamaran"/>
                <a:cs typeface="Catamaran"/>
                <a:sym typeface="Catamaran"/>
              </a:rPr>
              <a:t>Greek Philosopher ChatGPT-4o</a:t>
            </a:r>
            <a:endParaRPr>
              <a:solidFill>
                <a:schemeClr val="lt1"/>
              </a:solidFill>
              <a:latin typeface="Catamaran"/>
              <a:ea typeface="Catamaran"/>
              <a:cs typeface="Catamaran"/>
              <a:sym typeface="Catamaran"/>
            </a:endParaRPr>
          </a:p>
        </p:txBody>
      </p:sp>
      <p:sp>
        <p:nvSpPr>
          <p:cNvPr id="356" name="Google Shape;35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15</a:t>
            </a:fld>
            <a:endParaRPr sz="1500" b="1">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62" name="Google Shape;362;p37"/>
          <p:cNvSpPr/>
          <p:nvPr/>
        </p:nvSpPr>
        <p:spPr>
          <a:xfrm rot="-5400000" flipH="1">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txBox="1">
            <a:spLocks noGrp="1"/>
          </p:cNvSpPr>
          <p:nvPr>
            <p:ph type="title"/>
          </p:nvPr>
        </p:nvSpPr>
        <p:spPr>
          <a:xfrm>
            <a:off x="3200400" y="1505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Deep Learning Model</a:t>
            </a:r>
            <a:endParaRPr>
              <a:solidFill>
                <a:schemeClr val="lt1"/>
              </a:solidFill>
            </a:endParaRPr>
          </a:p>
        </p:txBody>
      </p:sp>
      <p:sp>
        <p:nvSpPr>
          <p:cNvPr id="364" name="Google Shape;364;p37"/>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16</a:t>
            </a:fld>
            <a:endParaRPr sz="1500" b="1">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38"/>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Deep Learning</a:t>
            </a:r>
            <a:endParaRPr>
              <a:solidFill>
                <a:schemeClr val="lt1"/>
              </a:solidFill>
            </a:endParaRPr>
          </a:p>
        </p:txBody>
      </p:sp>
      <p:sp>
        <p:nvSpPr>
          <p:cNvPr id="375" name="Google Shape;375;p38"/>
          <p:cNvSpPr txBox="1">
            <a:spLocks noGrp="1"/>
          </p:cNvSpPr>
          <p:nvPr>
            <p:ph type="subTitle" idx="1"/>
          </p:nvPr>
        </p:nvSpPr>
        <p:spPr>
          <a:xfrm>
            <a:off x="1542850" y="1745550"/>
            <a:ext cx="35502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employed a </a:t>
            </a:r>
            <a:r>
              <a:rPr lang="en" sz="1200" b="1">
                <a:latin typeface="Catamaran"/>
                <a:ea typeface="Catamaran"/>
                <a:cs typeface="Catamaran"/>
                <a:sym typeface="Catamaran"/>
              </a:rPr>
              <a:t>Convolutional Deep Learning</a:t>
            </a:r>
            <a:r>
              <a:rPr lang="en" sz="1200"/>
              <a:t> model that sits in the back-end, this model is responsible for providing the subtype percentages.</a:t>
            </a:r>
            <a:endParaRPr sz="1200"/>
          </a:p>
          <a:p>
            <a:pPr marL="0" lvl="0" indent="0" algn="l" rtl="0">
              <a:spcBef>
                <a:spcPts val="1000"/>
              </a:spcBef>
              <a:spcAft>
                <a:spcPts val="0"/>
              </a:spcAft>
              <a:buNone/>
            </a:pPr>
            <a:r>
              <a:rPr lang="en" sz="1200"/>
              <a:t>This model was trained on </a:t>
            </a:r>
            <a:r>
              <a:rPr lang="en" sz="1200" b="1">
                <a:latin typeface="Catamaran"/>
                <a:ea typeface="Catamaran"/>
                <a:cs typeface="Catamaran"/>
                <a:sym typeface="Catamaran"/>
              </a:rPr>
              <a:t>behavioural data</a:t>
            </a:r>
            <a:r>
              <a:rPr lang="en" sz="1200"/>
              <a:t> that we acquired using a beta version of the NODUS system.</a:t>
            </a:r>
            <a:endParaRPr sz="1200"/>
          </a:p>
          <a:p>
            <a:pPr marL="0" lvl="0" indent="0" algn="l" rtl="0">
              <a:spcBef>
                <a:spcPts val="1000"/>
              </a:spcBef>
              <a:spcAft>
                <a:spcPts val="0"/>
              </a:spcAft>
              <a:buNone/>
            </a:pPr>
            <a:r>
              <a:rPr lang="en" sz="1200"/>
              <a:t>All </a:t>
            </a:r>
            <a:r>
              <a:rPr lang="en" sz="1200" b="1">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marL="0" lvl="0" indent="0" algn="l" rtl="0">
              <a:spcBef>
                <a:spcPts val="1000"/>
              </a:spcBef>
              <a:spcAft>
                <a:spcPts val="0"/>
              </a:spcAft>
              <a:buNone/>
            </a:pPr>
            <a:r>
              <a:rPr lang="en" sz="1200"/>
              <a:t>With the use of AI we allow our system to tackle new cases by </a:t>
            </a:r>
            <a:r>
              <a:rPr lang="en" sz="1200" b="1">
                <a:latin typeface="Catamaran"/>
                <a:ea typeface="Catamaran"/>
                <a:cs typeface="Catamaran"/>
                <a:sym typeface="Catamaran"/>
              </a:rPr>
              <a:t>comparing</a:t>
            </a:r>
            <a:r>
              <a:rPr lang="en" sz="1200"/>
              <a:t> them with old cases it already came across.</a:t>
            </a:r>
            <a:endParaRPr sz="1200"/>
          </a:p>
          <a:p>
            <a:pPr marL="0" lvl="0" indent="0" algn="l" rtl="0">
              <a:spcBef>
                <a:spcPts val="1000"/>
              </a:spcBef>
              <a:spcAft>
                <a:spcPts val="1000"/>
              </a:spcAft>
              <a:buNone/>
            </a:pPr>
            <a:endParaRPr sz="1200"/>
          </a:p>
        </p:txBody>
      </p:sp>
      <p:sp>
        <p:nvSpPr>
          <p:cNvPr id="376" name="Google Shape;376;p38"/>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DL Model</a:t>
            </a:r>
            <a:endParaRPr>
              <a:solidFill>
                <a:schemeClr val="lt1"/>
              </a:solidFill>
            </a:endParaRPr>
          </a:p>
        </p:txBody>
      </p:sp>
      <p:pic>
        <p:nvPicPr>
          <p:cNvPr id="377" name="Google Shape;377;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78" name="Google Shape;378;p38"/>
          <p:cNvPicPr preferRelativeResize="0"/>
          <p:nvPr/>
        </p:nvPicPr>
        <p:blipFill rotWithShape="1">
          <a:blip r:embed="rId4">
            <a:alphaModFix/>
          </a:blip>
          <a:srcRect l="12778" t="6423" r="13864" b="12571"/>
          <a:stretch/>
        </p:blipFill>
        <p:spPr>
          <a:xfrm>
            <a:off x="5318800" y="393450"/>
            <a:ext cx="1882450" cy="2238500"/>
          </a:xfrm>
          <a:prstGeom prst="rect">
            <a:avLst/>
          </a:prstGeom>
          <a:noFill/>
          <a:ln>
            <a:noFill/>
          </a:ln>
        </p:spPr>
      </p:pic>
      <p:pic>
        <p:nvPicPr>
          <p:cNvPr id="379" name="Google Shape;379;p38"/>
          <p:cNvPicPr preferRelativeResize="0"/>
          <p:nvPr/>
        </p:nvPicPr>
        <p:blipFill>
          <a:blip r:embed="rId5">
            <a:alphaModFix/>
          </a:blip>
          <a:stretch>
            <a:fillRect/>
          </a:stretch>
        </p:blipFill>
        <p:spPr>
          <a:xfrm>
            <a:off x="5114600" y="2631950"/>
            <a:ext cx="2206749" cy="2206749"/>
          </a:xfrm>
          <a:prstGeom prst="rect">
            <a:avLst/>
          </a:prstGeom>
          <a:noFill/>
          <a:ln>
            <a:noFill/>
          </a:ln>
        </p:spPr>
      </p:pic>
      <p:sp>
        <p:nvSpPr>
          <p:cNvPr id="380" name="Google Shape;380;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17</a:t>
            </a:fld>
            <a:endParaRPr sz="1500" b="1">
              <a:solidFill>
                <a:srgbClr val="000000"/>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3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DL Model Architecture</a:t>
            </a:r>
            <a:endParaRPr>
              <a:solidFill>
                <a:schemeClr val="lt1"/>
              </a:solidFill>
            </a:endParaRPr>
          </a:p>
        </p:txBody>
      </p:sp>
      <p:sp>
        <p:nvSpPr>
          <p:cNvPr id="388" name="Google Shape;388;p39"/>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89" name="Google Shape;389;p39"/>
          <p:cNvPicPr preferRelativeResize="0"/>
          <p:nvPr/>
        </p:nvPicPr>
        <p:blipFill rotWithShape="1">
          <a:blip r:embed="rId3">
            <a:alphaModFix/>
          </a:blip>
          <a:srcRect l="396" t="3920" r="396"/>
          <a:stretch/>
        </p:blipFill>
        <p:spPr>
          <a:xfrm>
            <a:off x="64750" y="993675"/>
            <a:ext cx="4882651" cy="3938075"/>
          </a:xfrm>
          <a:prstGeom prst="rect">
            <a:avLst/>
          </a:prstGeom>
          <a:noFill/>
          <a:ln>
            <a:noFill/>
          </a:ln>
        </p:spPr>
      </p:pic>
      <p:sp>
        <p:nvSpPr>
          <p:cNvPr id="390" name="Google Shape;390;p39"/>
          <p:cNvSpPr txBox="1"/>
          <p:nvPr/>
        </p:nvSpPr>
        <p:spPr>
          <a:xfrm>
            <a:off x="4843625" y="1094100"/>
            <a:ext cx="2505600" cy="3873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Catamaran Light"/>
              <a:buChar char="●"/>
            </a:pPr>
            <a:r>
              <a:rPr lang="en" sz="1100" b="1">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marL="457200" lvl="0" indent="-298450" algn="l" rtl="0">
              <a:spcBef>
                <a:spcPts val="1000"/>
              </a:spcBef>
              <a:spcAft>
                <a:spcPts val="1000"/>
              </a:spcAft>
              <a:buSzPts val="1100"/>
              <a:buFont typeface="Catamaran Light"/>
              <a:buChar char="●"/>
            </a:pPr>
            <a:r>
              <a:rPr lang="en" sz="1100" b="1">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
        <p:nvSpPr>
          <p:cNvPr id="391" name="Google Shape;39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18</a:t>
            </a:fld>
            <a:endParaRPr sz="1500" b="1">
              <a:solidFill>
                <a:srgbClr val="000000"/>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5"/>
        <p:cNvGrpSpPr/>
        <p:nvPr/>
      </p:nvGrpSpPr>
      <p:grpSpPr>
        <a:xfrm>
          <a:off x="0" y="0"/>
          <a:ext cx="0" cy="0"/>
          <a:chOff x="0" y="0"/>
          <a:chExt cx="0" cy="0"/>
        </a:xfrm>
      </p:grpSpPr>
      <p:sp>
        <p:nvSpPr>
          <p:cNvPr id="396" name="Google Shape;396;p4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0" y="25"/>
            <a:ext cx="73962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Experiment Setup</a:t>
            </a:r>
            <a:endParaRPr sz="3000" b="1">
              <a:solidFill>
                <a:schemeClr val="lt1"/>
              </a:solidFill>
              <a:latin typeface="Livvic"/>
              <a:ea typeface="Livvic"/>
              <a:cs typeface="Livvic"/>
              <a:sym typeface="Livvic"/>
            </a:endParaRPr>
          </a:p>
        </p:txBody>
      </p:sp>
      <p:sp>
        <p:nvSpPr>
          <p:cNvPr id="398" name="Google Shape;398;p40"/>
          <p:cNvSpPr txBox="1">
            <a:spLocks noGrp="1"/>
          </p:cNvSpPr>
          <p:nvPr>
            <p:ph type="ctrTitle" idx="2"/>
          </p:nvPr>
        </p:nvSpPr>
        <p:spPr>
          <a:xfrm>
            <a:off x="816150" y="1567796"/>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1</a:t>
            </a:r>
            <a:endParaRPr>
              <a:solidFill>
                <a:schemeClr val="dk1"/>
              </a:solidFill>
            </a:endParaRPr>
          </a:p>
        </p:txBody>
      </p:sp>
      <p:sp>
        <p:nvSpPr>
          <p:cNvPr id="399" name="Google Shape;399;p40"/>
          <p:cNvSpPr txBox="1">
            <a:spLocks noGrp="1"/>
          </p:cNvSpPr>
          <p:nvPr>
            <p:ph type="subTitle" idx="3"/>
          </p:nvPr>
        </p:nvSpPr>
        <p:spPr>
          <a:xfrm>
            <a:off x="990000" y="189405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Two system setups with microphones; tests done under supervision with participants. Data stored in MongoDB and labeled using ADHD prescriptions or DSM-V criteria for accurate supervised data.</a:t>
            </a:r>
            <a:endParaRPr sz="1200"/>
          </a:p>
          <a:p>
            <a:pPr marL="0" lvl="0" indent="0" algn="l" rtl="0">
              <a:spcBef>
                <a:spcPts val="0"/>
              </a:spcBef>
              <a:spcAft>
                <a:spcPts val="0"/>
              </a:spcAft>
              <a:buNone/>
            </a:pPr>
            <a:endParaRPr sz="1200"/>
          </a:p>
        </p:txBody>
      </p:sp>
      <p:sp>
        <p:nvSpPr>
          <p:cNvPr id="400" name="Google Shape;400;p40"/>
          <p:cNvSpPr txBox="1">
            <a:spLocks noGrp="1"/>
          </p:cNvSpPr>
          <p:nvPr>
            <p:ph type="subTitle" idx="3"/>
          </p:nvPr>
        </p:nvSpPr>
        <p:spPr>
          <a:xfrm>
            <a:off x="816150" y="105420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Training the DL model was done with data of 79 colleagues, 23 were labeled with a subtype of ADHD, spanning 3 phases: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401" name="Google Shape;401;p40"/>
          <p:cNvSpPr txBox="1"/>
          <p:nvPr/>
        </p:nvSpPr>
        <p:spPr>
          <a:xfrm rot="5400000">
            <a:off x="6931500" y="2443075"/>
            <a:ext cx="29133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ivvic"/>
                <a:ea typeface="Livvic"/>
                <a:cs typeface="Livvic"/>
                <a:sym typeface="Livvic"/>
              </a:rPr>
              <a:t>Deep Learning Model</a:t>
            </a:r>
            <a:endParaRPr sz="2800" b="1">
              <a:solidFill>
                <a:srgbClr val="FFFFFF"/>
              </a:solidFill>
              <a:latin typeface="Livvic"/>
              <a:ea typeface="Livvic"/>
              <a:cs typeface="Livvic"/>
              <a:sym typeface="Livvic"/>
            </a:endParaRPr>
          </a:p>
        </p:txBody>
      </p:sp>
      <p:sp>
        <p:nvSpPr>
          <p:cNvPr id="402" name="Google Shape;402;p40"/>
          <p:cNvSpPr txBox="1">
            <a:spLocks noGrp="1"/>
          </p:cNvSpPr>
          <p:nvPr>
            <p:ph type="ctrTitle" idx="2"/>
          </p:nvPr>
        </p:nvSpPr>
        <p:spPr>
          <a:xfrm>
            <a:off x="816150" y="25053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2</a:t>
            </a:r>
            <a:endParaRPr>
              <a:solidFill>
                <a:schemeClr val="dk1"/>
              </a:solidFill>
            </a:endParaRPr>
          </a:p>
        </p:txBody>
      </p:sp>
      <p:sp>
        <p:nvSpPr>
          <p:cNvPr id="403" name="Google Shape;403;p40"/>
          <p:cNvSpPr txBox="1">
            <a:spLocks noGrp="1"/>
          </p:cNvSpPr>
          <p:nvPr>
            <p:ph type="ctrTitle" idx="2"/>
          </p:nvPr>
        </p:nvSpPr>
        <p:spPr>
          <a:xfrm>
            <a:off x="816150" y="35721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3</a:t>
            </a:r>
            <a:endParaRPr>
              <a:solidFill>
                <a:schemeClr val="dk1"/>
              </a:solidFill>
            </a:endParaRPr>
          </a:p>
        </p:txBody>
      </p:sp>
      <p:sp>
        <p:nvSpPr>
          <p:cNvPr id="404" name="Google Shape;404;p40"/>
          <p:cNvSpPr txBox="1"/>
          <p:nvPr/>
        </p:nvSpPr>
        <p:spPr>
          <a:xfrm>
            <a:off x="990000" y="2827122"/>
            <a:ext cx="6082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a:solidFill>
                <a:schemeClr val="dk1"/>
              </a:solidFill>
              <a:latin typeface="Catamaran Light"/>
              <a:ea typeface="Catamaran Light"/>
              <a:cs typeface="Catamaran Light"/>
              <a:sym typeface="Catamaran Light"/>
            </a:endParaRPr>
          </a:p>
        </p:txBody>
      </p:sp>
      <p:sp>
        <p:nvSpPr>
          <p:cNvPr id="405" name="Google Shape;405;p40"/>
          <p:cNvSpPr txBox="1"/>
          <p:nvPr/>
        </p:nvSpPr>
        <p:spPr>
          <a:xfrm>
            <a:off x="990000" y="3882600"/>
            <a:ext cx="6082500" cy="5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a:solidFill>
                <a:schemeClr val="dk1"/>
              </a:solidFill>
              <a:latin typeface="Catamaran Light"/>
              <a:ea typeface="Catamaran Light"/>
              <a:cs typeface="Catamaran Light"/>
              <a:sym typeface="Catamaran Light"/>
            </a:endParaRPr>
          </a:p>
          <a:p>
            <a:pPr marL="0" lvl="0" indent="0" algn="l" rtl="0">
              <a:spcBef>
                <a:spcPts val="1200"/>
              </a:spcBef>
              <a:spcAft>
                <a:spcPts val="0"/>
              </a:spcAft>
              <a:buNone/>
            </a:pPr>
            <a:endParaRPr sz="1200">
              <a:solidFill>
                <a:schemeClr val="dk1"/>
              </a:solidFill>
              <a:latin typeface="Catamaran Light"/>
              <a:ea typeface="Catamaran Light"/>
              <a:cs typeface="Catamaran Light"/>
              <a:sym typeface="Catamaran Light"/>
            </a:endParaRPr>
          </a:p>
        </p:txBody>
      </p:sp>
      <p:sp>
        <p:nvSpPr>
          <p:cNvPr id="406" name="Google Shape;40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19</a:t>
            </a:fld>
            <a:endParaRPr sz="1500" b="1">
              <a:solidFill>
                <a:srgbClr val="000000"/>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sp>
        <p:nvSpPr>
          <p:cNvPr id="150" name="Google Shape;150;p23"/>
          <p:cNvSpPr/>
          <p:nvPr/>
        </p:nvSpPr>
        <p:spPr>
          <a:xfrm>
            <a:off x="7605000" y="25"/>
            <a:ext cx="1529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ctrTitle" idx="9"/>
          </p:nvPr>
        </p:nvSpPr>
        <p:spPr>
          <a:xfrm rot="5400000">
            <a:off x="7334875" y="2305625"/>
            <a:ext cx="1938000" cy="6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TABLE OF CONTENTS</a:t>
            </a:r>
            <a:endParaRPr sz="2400">
              <a:solidFill>
                <a:schemeClr val="lt1"/>
              </a:solidFill>
            </a:endParaRPr>
          </a:p>
        </p:txBody>
      </p:sp>
      <p:sp>
        <p:nvSpPr>
          <p:cNvPr id="152" name="Google Shape;152;p23"/>
          <p:cNvSpPr/>
          <p:nvPr/>
        </p:nvSpPr>
        <p:spPr>
          <a:xfrm rot="-5400000" flipH="1">
            <a:off x="-1010350" y="1010400"/>
            <a:ext cx="5140800" cy="3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Technologies employed</a:t>
            </a:r>
            <a:endParaRPr sz="1100"/>
          </a:p>
        </p:txBody>
      </p:sp>
      <p:sp>
        <p:nvSpPr>
          <p:cNvPr id="154" name="Google Shape;154;p2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Technologies Used</a:t>
            </a:r>
            <a:endParaRPr sz="1400"/>
          </a:p>
        </p:txBody>
      </p:sp>
      <p:sp>
        <p:nvSpPr>
          <p:cNvPr id="155" name="Google Shape;155;p23"/>
          <p:cNvSpPr txBox="1">
            <a:spLocks noGrp="1"/>
          </p:cNvSpPr>
          <p:nvPr>
            <p:ph type="title" idx="8"/>
          </p:nvPr>
        </p:nvSpPr>
        <p:spPr>
          <a:xfrm>
            <a:off x="23278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a:t>
            </a:r>
            <a:endParaRPr>
              <a:solidFill>
                <a:schemeClr val="lt1"/>
              </a:solidFill>
            </a:endParaRPr>
          </a:p>
        </p:txBody>
      </p:sp>
      <p:sp>
        <p:nvSpPr>
          <p:cNvPr id="156" name="Google Shape;156;p2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t>Introduction</a:t>
            </a:r>
            <a:endParaRPr sz="1400"/>
          </a:p>
        </p:txBody>
      </p:sp>
      <p:sp>
        <p:nvSpPr>
          <p:cNvPr id="157" name="Google Shape;157;p2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Problem</a:t>
            </a:r>
            <a:endParaRPr sz="1100"/>
          </a:p>
          <a:p>
            <a:pPr marL="0" lvl="0" indent="0" algn="l" rtl="0">
              <a:spcBef>
                <a:spcPts val="0"/>
              </a:spcBef>
              <a:spcAft>
                <a:spcPts val="0"/>
              </a:spcAft>
              <a:buNone/>
            </a:pPr>
            <a:r>
              <a:rPr lang="en" sz="1100"/>
              <a:t>Current Solutions</a:t>
            </a:r>
            <a:endParaRPr sz="1100"/>
          </a:p>
        </p:txBody>
      </p:sp>
      <p:sp>
        <p:nvSpPr>
          <p:cNvPr id="158" name="Google Shape;158;p23"/>
          <p:cNvSpPr txBox="1">
            <a:spLocks noGrp="1"/>
          </p:cNvSpPr>
          <p:nvPr>
            <p:ph type="title" idx="2"/>
          </p:nvPr>
        </p:nvSpPr>
        <p:spPr>
          <a:xfrm>
            <a:off x="23278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a:t>
            </a:r>
            <a:endParaRPr>
              <a:solidFill>
                <a:schemeClr val="lt1"/>
              </a:solidFill>
            </a:endParaRPr>
          </a:p>
        </p:txBody>
      </p:sp>
      <p:sp>
        <p:nvSpPr>
          <p:cNvPr id="159" name="Google Shape;159;p2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Our Solution</a:t>
            </a:r>
            <a:endParaRPr sz="1400"/>
          </a:p>
        </p:txBody>
      </p:sp>
      <p:sp>
        <p:nvSpPr>
          <p:cNvPr id="160" name="Google Shape;160;p23"/>
          <p:cNvSpPr txBox="1">
            <a:spLocks noGrp="1"/>
          </p:cNvSpPr>
          <p:nvPr>
            <p:ph type="subTitle" idx="4"/>
          </p:nvPr>
        </p:nvSpPr>
        <p:spPr>
          <a:xfrm>
            <a:off x="3425250" y="1638850"/>
            <a:ext cx="2062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NODUS System</a:t>
            </a:r>
            <a:endParaRPr sz="1100"/>
          </a:p>
          <a:p>
            <a:pPr marL="0" lvl="0" indent="0" algn="l" rtl="0">
              <a:spcBef>
                <a:spcPts val="0"/>
              </a:spcBef>
              <a:spcAft>
                <a:spcPts val="0"/>
              </a:spcAft>
              <a:buNone/>
            </a:pPr>
            <a:r>
              <a:rPr lang="en" sz="1100"/>
              <a:t>Architecture and Components</a:t>
            </a:r>
            <a:endParaRPr sz="1100"/>
          </a:p>
        </p:txBody>
      </p:sp>
      <p:sp>
        <p:nvSpPr>
          <p:cNvPr id="161" name="Google Shape;161;p23"/>
          <p:cNvSpPr txBox="1">
            <a:spLocks noGrp="1"/>
          </p:cNvSpPr>
          <p:nvPr>
            <p:ph type="title" idx="5"/>
          </p:nvPr>
        </p:nvSpPr>
        <p:spPr>
          <a:xfrm>
            <a:off x="23278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a:t>
            </a:r>
            <a:endParaRPr>
              <a:solidFill>
                <a:schemeClr val="lt1"/>
              </a:solidFill>
            </a:endParaRPr>
          </a:p>
        </p:txBody>
      </p:sp>
      <p:sp>
        <p:nvSpPr>
          <p:cNvPr id="162" name="Google Shape;162;p2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Deep-Learning Model</a:t>
            </a:r>
            <a:endParaRPr sz="1400"/>
          </a:p>
        </p:txBody>
      </p:sp>
      <p:sp>
        <p:nvSpPr>
          <p:cNvPr id="163" name="Google Shape;163;p2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Architecture, experiment, setup and results, inspirations.</a:t>
            </a:r>
            <a:endParaRPr sz="1100"/>
          </a:p>
        </p:txBody>
      </p:sp>
      <p:sp>
        <p:nvSpPr>
          <p:cNvPr id="164" name="Google Shape;164;p23"/>
          <p:cNvSpPr txBox="1">
            <a:spLocks noGrp="1"/>
          </p:cNvSpPr>
          <p:nvPr>
            <p:ph type="title" idx="15"/>
          </p:nvPr>
        </p:nvSpPr>
        <p:spPr>
          <a:xfrm>
            <a:off x="23278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4</a:t>
            </a:r>
            <a:endParaRPr>
              <a:solidFill>
                <a:schemeClr val="lt1"/>
              </a:solidFill>
            </a:endParaRPr>
          </a:p>
        </p:txBody>
      </p:sp>
      <p:sp>
        <p:nvSpPr>
          <p:cNvPr id="165" name="Google Shape;165;p23"/>
          <p:cNvSpPr txBox="1">
            <a:spLocks noGrp="1"/>
          </p:cNvSpPr>
          <p:nvPr>
            <p:ph type="title" idx="18"/>
          </p:nvPr>
        </p:nvSpPr>
        <p:spPr>
          <a:xfrm>
            <a:off x="23278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5</a:t>
            </a:r>
            <a:endParaRPr>
              <a:solidFill>
                <a:schemeClr val="lt1"/>
              </a:solidFill>
            </a:endParaRPr>
          </a:p>
        </p:txBody>
      </p:sp>
      <p:sp>
        <p:nvSpPr>
          <p:cNvPr id="166" name="Google Shape;166;p23"/>
          <p:cNvSpPr txBox="1">
            <a:spLocks noGrp="1"/>
          </p:cNvSpPr>
          <p:nvPr>
            <p:ph type="ctrTitle" idx="16"/>
          </p:nvPr>
        </p:nvSpPr>
        <p:spPr>
          <a:xfrm>
            <a:off x="3427999" y="37891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Final Product</a:t>
            </a:r>
            <a:endParaRPr sz="1400"/>
          </a:p>
        </p:txBody>
      </p:sp>
      <p:sp>
        <p:nvSpPr>
          <p:cNvPr id="167" name="Google Shape;167;p23"/>
          <p:cNvSpPr txBox="1">
            <a:spLocks noGrp="1"/>
          </p:cNvSpPr>
          <p:nvPr>
            <p:ph type="subTitle" idx="17"/>
          </p:nvPr>
        </p:nvSpPr>
        <p:spPr>
          <a:xfrm>
            <a:off x="3427997" y="4202339"/>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Screenshots and Illustrations</a:t>
            </a:r>
            <a:endParaRPr sz="1100"/>
          </a:p>
        </p:txBody>
      </p:sp>
      <p:sp>
        <p:nvSpPr>
          <p:cNvPr id="168" name="Google Shape;16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a:t>
            </a:fld>
            <a:endParaRPr sz="1500" b="1">
              <a:solidFill>
                <a:srgbClr val="000000"/>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0"/>
        <p:cNvGrpSpPr/>
        <p:nvPr/>
      </p:nvGrpSpPr>
      <p:grpSpPr>
        <a:xfrm>
          <a:off x="0" y="0"/>
          <a:ext cx="0" cy="0"/>
          <a:chOff x="0" y="0"/>
          <a:chExt cx="0" cy="0"/>
        </a:xfrm>
      </p:grpSpPr>
      <p:sp>
        <p:nvSpPr>
          <p:cNvPr id="411" name="Google Shape;411;p4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14" name="Google Shape;414;p41"/>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15" name="Google Shape;41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416" name="Google Shape;416;p41"/>
          <p:cNvSpPr txBox="1"/>
          <p:nvPr/>
        </p:nvSpPr>
        <p:spPr>
          <a:xfrm>
            <a:off x="94350" y="3947775"/>
            <a:ext cx="720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
        <p:nvSpPr>
          <p:cNvPr id="417" name="Google Shape;41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20</a:t>
            </a:fld>
            <a:endParaRPr sz="1500" b="1">
              <a:solidFill>
                <a:srgbClr val="000000"/>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1"/>
        <p:cNvGrpSpPr/>
        <p:nvPr/>
      </p:nvGrpSpPr>
      <p:grpSpPr>
        <a:xfrm>
          <a:off x="0" y="0"/>
          <a:ext cx="0" cy="0"/>
          <a:chOff x="0" y="0"/>
          <a:chExt cx="0" cy="0"/>
        </a:xfrm>
      </p:grpSpPr>
      <p:sp>
        <p:nvSpPr>
          <p:cNvPr id="422" name="Google Shape;422;p42"/>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25" name="Google Shape;425;p42"/>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26" name="Google Shape;426;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427" name="Google Shape;427;p42"/>
          <p:cNvSpPr txBox="1"/>
          <p:nvPr/>
        </p:nvSpPr>
        <p:spPr>
          <a:xfrm>
            <a:off x="4310275" y="1099725"/>
            <a:ext cx="3023100" cy="3627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a:latin typeface="Catamaran Light"/>
                <a:ea typeface="Catamaran Light"/>
                <a:cs typeface="Catamaran Light"/>
                <a:sym typeface="Catamaran Light"/>
              </a:rPr>
              <a:t>This confusion matrix shows the classification performance of 30 samples from the validation set across four classes: </a:t>
            </a:r>
            <a:endParaRPr>
              <a:latin typeface="Catamaran Light"/>
              <a:ea typeface="Catamaran Light"/>
              <a:cs typeface="Catamaran Light"/>
              <a:sym typeface="Catamaran Light"/>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0 (Combined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1 (Hyperactive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2 (Inattentive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3 (Control group with no ADHD) </a:t>
            </a:r>
            <a:endParaRPr b="1">
              <a:latin typeface="Catamaran"/>
              <a:ea typeface="Catamaran"/>
              <a:cs typeface="Catamaran"/>
              <a:sym typeface="Catamaran"/>
            </a:endParaRPr>
          </a:p>
          <a:p>
            <a:pPr marL="0" lvl="0" indent="0" algn="l" rtl="0">
              <a:spcBef>
                <a:spcPts val="1000"/>
              </a:spcBef>
              <a:spcAft>
                <a:spcPts val="0"/>
              </a:spcAft>
              <a:buNone/>
            </a:pPr>
            <a:r>
              <a:rPr lang="en">
                <a:latin typeface="Catamaran Light"/>
                <a:ea typeface="Catamaran Light"/>
                <a:cs typeface="Catamaran Light"/>
                <a:sym typeface="Catamaran Light"/>
              </a:rPr>
              <a:t>The model correctly classified most samples. There were no major misclassifications, indicating good performance across all classes.</a:t>
            </a:r>
            <a:endParaRPr>
              <a:latin typeface="Catamaran Light"/>
              <a:ea typeface="Catamaran Light"/>
              <a:cs typeface="Catamaran Light"/>
              <a:sym typeface="Catamaran Light"/>
            </a:endParaRPr>
          </a:p>
        </p:txBody>
      </p:sp>
      <p:sp>
        <p:nvSpPr>
          <p:cNvPr id="428" name="Google Shape;42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21</a:t>
            </a:fld>
            <a:endParaRPr sz="1500" b="1">
              <a:solidFill>
                <a:srgbClr val="000000"/>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2"/>
        <p:cNvGrpSpPr/>
        <p:nvPr/>
      </p:nvGrpSpPr>
      <p:grpSpPr>
        <a:xfrm>
          <a:off x="0" y="0"/>
          <a:ext cx="0" cy="0"/>
          <a:chOff x="0" y="0"/>
          <a:chExt cx="0" cy="0"/>
        </a:xfrm>
      </p:grpSpPr>
      <p:pic>
        <p:nvPicPr>
          <p:cNvPr id="433" name="Google Shape;433;p43"/>
          <p:cNvPicPr preferRelativeResize="0"/>
          <p:nvPr/>
        </p:nvPicPr>
        <p:blipFill rotWithShape="1">
          <a:blip r:embed="rId3">
            <a:alphaModFix/>
          </a:blip>
          <a:srcRect b="9877"/>
          <a:stretch/>
        </p:blipFill>
        <p:spPr>
          <a:xfrm>
            <a:off x="4835425" y="3165100"/>
            <a:ext cx="2652600" cy="1874150"/>
          </a:xfrm>
          <a:prstGeom prst="rect">
            <a:avLst/>
          </a:prstGeom>
          <a:noFill/>
          <a:ln>
            <a:noFill/>
          </a:ln>
        </p:spPr>
      </p:pic>
      <p:sp>
        <p:nvSpPr>
          <p:cNvPr id="434" name="Google Shape;434;p43"/>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txBox="1">
            <a:spLocks noGrp="1"/>
          </p:cNvSpPr>
          <p:nvPr>
            <p:ph type="ctrTitle" idx="4294967295"/>
          </p:nvPr>
        </p:nvSpPr>
        <p:spPr>
          <a:xfrm>
            <a:off x="1591795" y="719990"/>
            <a:ext cx="2619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Challenges</a:t>
            </a:r>
            <a:endParaRPr sz="1800">
              <a:solidFill>
                <a:schemeClr val="lt1"/>
              </a:solidFill>
            </a:endParaRPr>
          </a:p>
        </p:txBody>
      </p:sp>
      <p:sp>
        <p:nvSpPr>
          <p:cNvPr id="437" name="Google Shape;437;p43"/>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Challenges</a:t>
            </a:r>
            <a:endParaRPr>
              <a:solidFill>
                <a:schemeClr val="lt1"/>
              </a:solidFill>
            </a:endParaRPr>
          </a:p>
        </p:txBody>
      </p:sp>
      <p:pic>
        <p:nvPicPr>
          <p:cNvPr id="439" name="Google Shape;439;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440" name="Google Shape;440;p43"/>
          <p:cNvSpPr txBox="1"/>
          <p:nvPr/>
        </p:nvSpPr>
        <p:spPr>
          <a:xfrm>
            <a:off x="1376900" y="1300050"/>
            <a:ext cx="3162300" cy="179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latin typeface="Catamaran"/>
                <a:ea typeface="Catamaran"/>
                <a:cs typeface="Catamaran"/>
                <a:sym typeface="Catamaran"/>
              </a:rPr>
              <a:t>Data Acquisition and Experimentation</a:t>
            </a:r>
            <a:endParaRPr sz="1200" b="1">
              <a:latin typeface="Catamaran"/>
              <a:ea typeface="Catamaran"/>
              <a:cs typeface="Catamaran"/>
              <a:sym typeface="Catamaran"/>
            </a:endParaRPr>
          </a:p>
          <a:p>
            <a:pPr marL="0" lvl="0" indent="0" algn="l" rtl="0">
              <a:lnSpc>
                <a:spcPct val="100000"/>
              </a:lnSpc>
              <a:spcBef>
                <a:spcPts val="1000"/>
              </a:spcBef>
              <a:spcAft>
                <a:spcPts val="1000"/>
              </a:spcAft>
              <a:buNone/>
            </a:pPr>
            <a:r>
              <a:rPr lang="en" sz="120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 which presented challenges in participant recruitment and data consistency. </a:t>
            </a:r>
            <a:endParaRPr sz="1200">
              <a:latin typeface="Catamaran Light"/>
              <a:ea typeface="Catamaran Light"/>
              <a:cs typeface="Catamaran Light"/>
              <a:sym typeface="Catamaran Light"/>
            </a:endParaRPr>
          </a:p>
        </p:txBody>
      </p:sp>
      <p:sp>
        <p:nvSpPr>
          <p:cNvPr id="441" name="Google Shape;441;p43"/>
          <p:cNvSpPr txBox="1"/>
          <p:nvPr/>
        </p:nvSpPr>
        <p:spPr>
          <a:xfrm>
            <a:off x="1376850" y="3090750"/>
            <a:ext cx="3251100" cy="16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tamaran"/>
                <a:ea typeface="Catamaran"/>
                <a:cs typeface="Catamaran"/>
                <a:sym typeface="Catamaran"/>
              </a:rPr>
              <a:t>Deployment Challenges</a:t>
            </a:r>
            <a:endParaRPr sz="1200" b="1">
              <a:latin typeface="Catamaran"/>
              <a:ea typeface="Catamaran"/>
              <a:cs typeface="Catamaran"/>
              <a:sym typeface="Catamaran"/>
            </a:endParaRPr>
          </a:p>
          <a:p>
            <a:pPr marL="0" lvl="0" indent="0" algn="l" rtl="0">
              <a:lnSpc>
                <a:spcPct val="115000"/>
              </a:lnSpc>
              <a:spcBef>
                <a:spcPts val="400"/>
              </a:spcBef>
              <a:spcAft>
                <a:spcPts val="1200"/>
              </a:spcAft>
              <a:buNone/>
            </a:pPr>
            <a:r>
              <a:rPr lang="en" sz="120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a:latin typeface="Catamaran Light"/>
              <a:ea typeface="Catamaran Light"/>
              <a:cs typeface="Catamaran Light"/>
              <a:sym typeface="Catamaran Light"/>
            </a:endParaRPr>
          </a:p>
        </p:txBody>
      </p:sp>
      <p:pic>
        <p:nvPicPr>
          <p:cNvPr id="442" name="Google Shape;442;p43"/>
          <p:cNvPicPr preferRelativeResize="0"/>
          <p:nvPr/>
        </p:nvPicPr>
        <p:blipFill>
          <a:blip r:embed="rId5">
            <a:alphaModFix/>
          </a:blip>
          <a:stretch>
            <a:fillRect/>
          </a:stretch>
        </p:blipFill>
        <p:spPr>
          <a:xfrm>
            <a:off x="858396" y="427375"/>
            <a:ext cx="693000" cy="693000"/>
          </a:xfrm>
          <a:prstGeom prst="rect">
            <a:avLst/>
          </a:prstGeom>
          <a:noFill/>
          <a:ln>
            <a:noFill/>
          </a:ln>
        </p:spPr>
      </p:pic>
      <p:sp>
        <p:nvSpPr>
          <p:cNvPr id="443" name="Google Shape;44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22</a:t>
            </a:fld>
            <a:endParaRPr sz="1500" b="1">
              <a:solidFill>
                <a:srgbClr val="000000"/>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7"/>
        <p:cNvGrpSpPr/>
        <p:nvPr/>
      </p:nvGrpSpPr>
      <p:grpSpPr>
        <a:xfrm>
          <a:off x="0" y="0"/>
          <a:ext cx="0" cy="0"/>
          <a:chOff x="0" y="0"/>
          <a:chExt cx="0" cy="0"/>
        </a:xfrm>
      </p:grpSpPr>
      <p:pic>
        <p:nvPicPr>
          <p:cNvPr id="448" name="Google Shape;448;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49" name="Google Shape;449;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txBox="1"/>
          <p:nvPr/>
        </p:nvSpPr>
        <p:spPr>
          <a:xfrm flipH="1">
            <a:off x="3949447" y="33183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52" name="Google Shape;452;p44"/>
          <p:cNvSpPr txBox="1">
            <a:spLocks noGrp="1"/>
          </p:cNvSpPr>
          <p:nvPr>
            <p:ph type="ctrTitle"/>
          </p:nvPr>
        </p:nvSpPr>
        <p:spPr>
          <a:xfrm>
            <a:off x="5772988" y="494875"/>
            <a:ext cx="2165100" cy="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453" name="Google Shape;453;p44"/>
          <p:cNvPicPr preferRelativeResize="0"/>
          <p:nvPr/>
        </p:nvPicPr>
        <p:blipFill rotWithShape="1">
          <a:blip r:embed="rId4">
            <a:alphaModFix/>
          </a:blip>
          <a:srcRect t="8088"/>
          <a:stretch/>
        </p:blipFill>
        <p:spPr>
          <a:xfrm>
            <a:off x="848300" y="540001"/>
            <a:ext cx="3557448" cy="3091024"/>
          </a:xfrm>
          <a:prstGeom prst="rect">
            <a:avLst/>
          </a:prstGeom>
          <a:noFill/>
          <a:ln>
            <a:noFill/>
          </a:ln>
        </p:spPr>
      </p:pic>
      <p:sp>
        <p:nvSpPr>
          <p:cNvPr id="454" name="Google Shape;454;p44"/>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71" name="Google Shape;471;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dist="19050" dir="5400000" algn="bl" rotWithShape="0">
              <a:srgbClr val="000000">
                <a:alpha val="50000"/>
              </a:srgbClr>
            </a:outerShdw>
          </a:effectLst>
        </p:spPr>
      </p:pic>
      <p:pic>
        <p:nvPicPr>
          <p:cNvPr id="472" name="Google Shape;472;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dist="19050" dir="5400000" algn="bl" rotWithShape="0">
              <a:srgbClr val="000000">
                <a:alpha val="50000"/>
              </a:srgbClr>
            </a:outerShdw>
          </a:effectLst>
        </p:spPr>
      </p:pic>
      <p:pic>
        <p:nvPicPr>
          <p:cNvPr id="473" name="Google Shape;473;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74" name="Google Shape;474;p44"/>
          <p:cNvCxnSpPr/>
          <p:nvPr/>
        </p:nvCxnSpPr>
        <p:spPr>
          <a:xfrm rot="-5400000">
            <a:off x="2782525" y="3627076"/>
            <a:ext cx="547500" cy="14100"/>
          </a:xfrm>
          <a:prstGeom prst="curvedConnector3">
            <a:avLst>
              <a:gd name="adj1" fmla="val 8439"/>
            </a:avLst>
          </a:prstGeom>
          <a:noFill/>
          <a:ln w="9525" cap="flat" cmpd="sng">
            <a:solidFill>
              <a:schemeClr val="dk2"/>
            </a:solidFill>
            <a:prstDash val="solid"/>
            <a:round/>
            <a:headEnd type="none" w="med" len="med"/>
            <a:tailEnd type="none" w="med" len="med"/>
          </a:ln>
        </p:spPr>
      </p:cxnSp>
      <p:pic>
        <p:nvPicPr>
          <p:cNvPr id="475" name="Google Shape;475;p44"/>
          <p:cNvPicPr preferRelativeResize="0"/>
          <p:nvPr/>
        </p:nvPicPr>
        <p:blipFill>
          <a:blip r:embed="rId9">
            <a:alphaModFix/>
          </a:blip>
          <a:stretch>
            <a:fillRect/>
          </a:stretch>
        </p:blipFill>
        <p:spPr>
          <a:xfrm>
            <a:off x="3058500" y="2679657"/>
            <a:ext cx="944100" cy="944100"/>
          </a:xfrm>
          <a:prstGeom prst="rect">
            <a:avLst/>
          </a:prstGeom>
          <a:noFill/>
          <a:ln>
            <a:noFill/>
          </a:ln>
        </p:spPr>
      </p:pic>
      <p:sp>
        <p:nvSpPr>
          <p:cNvPr id="476" name="Google Shape;47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23</a:t>
            </a:fld>
            <a:endParaRPr sz="1500" b="1">
              <a:solidFill>
                <a:srgbClr val="000000"/>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0"/>
        <p:cNvGrpSpPr/>
        <p:nvPr/>
      </p:nvGrpSpPr>
      <p:grpSpPr>
        <a:xfrm>
          <a:off x="0" y="0"/>
          <a:ext cx="0" cy="0"/>
          <a:chOff x="0" y="0"/>
          <a:chExt cx="0" cy="0"/>
        </a:xfrm>
      </p:grpSpPr>
      <p:pic>
        <p:nvPicPr>
          <p:cNvPr id="481" name="Google Shape;481;p45"/>
          <p:cNvPicPr preferRelativeResize="0"/>
          <p:nvPr/>
        </p:nvPicPr>
        <p:blipFill>
          <a:blip r:embed="rId4">
            <a:alphaModFix/>
          </a:blip>
          <a:stretch>
            <a:fillRect/>
          </a:stretch>
        </p:blipFill>
        <p:spPr>
          <a:xfrm>
            <a:off x="301775" y="150200"/>
            <a:ext cx="8633950" cy="4843100"/>
          </a:xfrm>
          <a:prstGeom prst="rect">
            <a:avLst/>
          </a:prstGeom>
          <a:noFill/>
          <a:ln>
            <a:noFill/>
          </a:ln>
        </p:spPr>
      </p:pic>
      <p:sp>
        <p:nvSpPr>
          <p:cNvPr id="482" name="Google Shape;482;p45"/>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45"/>
          <p:cNvPicPr preferRelativeResize="0"/>
          <p:nvPr/>
        </p:nvPicPr>
        <p:blipFill>
          <a:blip r:embed="rId5">
            <a:alphaModFix/>
          </a:blip>
          <a:stretch>
            <a:fillRect/>
          </a:stretch>
        </p:blipFill>
        <p:spPr>
          <a:xfrm rot="-195510">
            <a:off x="653300" y="3216501"/>
            <a:ext cx="1503325" cy="1503325"/>
          </a:xfrm>
          <a:prstGeom prst="rect">
            <a:avLst/>
          </a:prstGeom>
          <a:noFill/>
          <a:ln>
            <a:noFill/>
          </a:ln>
        </p:spPr>
      </p:pic>
      <p:pic>
        <p:nvPicPr>
          <p:cNvPr id="485" name="Google Shape;485;p45"/>
          <p:cNvPicPr preferRelativeResize="0"/>
          <p:nvPr/>
        </p:nvPicPr>
        <p:blipFill>
          <a:blip r:embed="rId6">
            <a:alphaModFix/>
          </a:blip>
          <a:stretch>
            <a:fillRect/>
          </a:stretch>
        </p:blipFill>
        <p:spPr>
          <a:xfrm rot="501652">
            <a:off x="1681225" y="2932825"/>
            <a:ext cx="1834901" cy="1834901"/>
          </a:xfrm>
          <a:prstGeom prst="rect">
            <a:avLst/>
          </a:prstGeom>
          <a:noFill/>
          <a:ln>
            <a:noFill/>
          </a:ln>
        </p:spPr>
      </p:pic>
      <p:sp>
        <p:nvSpPr>
          <p:cNvPr id="486" name="Google Shape;486;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999999"/>
                </a:solidFill>
                <a:latin typeface="Catamaran"/>
                <a:ea typeface="Catamaran"/>
                <a:cs typeface="Catamaran"/>
                <a:sym typeface="Catamaran"/>
              </a:rPr>
              <a:t>24</a:t>
            </a:fld>
            <a:endParaRPr sz="1500" b="1">
              <a:solidFill>
                <a:srgbClr val="999999"/>
              </a:solidFill>
              <a:latin typeface="Catamaran"/>
              <a:ea typeface="Catamaran"/>
              <a:cs typeface="Catamaran"/>
              <a:sym typeface="Catamaran"/>
            </a:endParaRPr>
          </a:p>
        </p:txBody>
      </p:sp>
      <p:pic>
        <p:nvPicPr>
          <p:cNvPr id="2" name="Online Media 1" title="NODUS Video Guide">
            <a:hlinkClick r:id="" action="ppaction://media"/>
            <a:extLst>
              <a:ext uri="{FF2B5EF4-FFF2-40B4-BE49-F238E27FC236}">
                <a16:creationId xmlns:a16="http://schemas.microsoft.com/office/drawing/2014/main" id="{83936E00-3B1D-EC3E-A7B1-58FE4BC265F1}"/>
              </a:ext>
            </a:extLst>
          </p:cNvPr>
          <p:cNvPicPr>
            <a:picLocks noRot="1" noChangeAspect="1"/>
          </p:cNvPicPr>
          <p:nvPr>
            <a:videoFile r:link="rId1"/>
          </p:nvPr>
        </p:nvPicPr>
        <p:blipFill>
          <a:blip r:embed="rId7"/>
          <a:stretch>
            <a:fillRect/>
          </a:stretch>
        </p:blipFill>
        <p:spPr>
          <a:xfrm>
            <a:off x="2833635" y="1324818"/>
            <a:ext cx="3717890" cy="1798303"/>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6139B-FA4B-F981-0970-9FE2A0E11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Online Media 3" title="NODUS Video Guide">
            <a:hlinkClick r:id="" action="ppaction://media"/>
            <a:extLst>
              <a:ext uri="{FF2B5EF4-FFF2-40B4-BE49-F238E27FC236}">
                <a16:creationId xmlns:a16="http://schemas.microsoft.com/office/drawing/2014/main" id="{F91D6438-148D-EEF4-A3E4-886F5395AA5C}"/>
              </a:ext>
            </a:extLst>
          </p:cNvPr>
          <p:cNvPicPr>
            <a:picLocks noRot="1" noChangeAspect="1"/>
          </p:cNvPicPr>
          <p:nvPr>
            <a:videoFile r:link="rId1"/>
          </p:nvPr>
        </p:nvPicPr>
        <p:blipFill>
          <a:blip r:embed="rId3"/>
          <a:stretch>
            <a:fillRect/>
          </a:stretch>
        </p:blipFill>
        <p:spPr>
          <a:xfrm>
            <a:off x="16668" y="-49"/>
            <a:ext cx="9110663" cy="5143500"/>
          </a:xfrm>
          <a:prstGeom prst="rect">
            <a:avLst/>
          </a:prstGeom>
        </p:spPr>
      </p:pic>
    </p:spTree>
    <p:extLst>
      <p:ext uri="{BB962C8B-B14F-4D97-AF65-F5344CB8AC3E}">
        <p14:creationId xmlns:p14="http://schemas.microsoft.com/office/powerpoint/2010/main" val="22884660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1"/>
        <p:cNvGrpSpPr/>
        <p:nvPr/>
      </p:nvGrpSpPr>
      <p:grpSpPr>
        <a:xfrm>
          <a:off x="0" y="0"/>
          <a:ext cx="0" cy="0"/>
          <a:chOff x="0" y="0"/>
          <a:chExt cx="0" cy="0"/>
        </a:xfrm>
      </p:grpSpPr>
      <p:sp>
        <p:nvSpPr>
          <p:cNvPr id="492" name="Google Shape;492;p46"/>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txBox="1">
            <a:spLocks noGrp="1"/>
          </p:cNvSpPr>
          <p:nvPr>
            <p:ph type="subTitle" idx="1"/>
          </p:nvPr>
        </p:nvSpPr>
        <p:spPr>
          <a:xfrm>
            <a:off x="755000" y="2314225"/>
            <a:ext cx="3160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Does anyone have any questions?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Follow the project updates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Safwan Halabi - Soon-to-be Software Engineer</a:t>
            </a:r>
            <a:endParaRPr>
              <a:solidFill>
                <a:schemeClr val="lt1"/>
              </a:solidFill>
            </a:endParaRPr>
          </a:p>
          <a:p>
            <a:pPr marL="0" lvl="0" indent="0" algn="l" rtl="0">
              <a:spcBef>
                <a:spcPts val="1000"/>
              </a:spcBef>
              <a:spcAft>
                <a:spcPts val="0"/>
              </a:spcAft>
              <a:buNone/>
            </a:pPr>
            <a:r>
              <a:rPr lang="en">
                <a:solidFill>
                  <a:schemeClr val="lt1"/>
                </a:solidFill>
              </a:rPr>
              <a:t>Bishara Bisharat - Soon-to-be Software Engineer</a:t>
            </a:r>
            <a:endParaRPr>
              <a:solidFill>
                <a:schemeClr val="lt1"/>
              </a:solidFill>
            </a:endParaRPr>
          </a:p>
          <a:p>
            <a:pPr marL="0" lvl="0" indent="0" algn="l" rtl="0">
              <a:spcBef>
                <a:spcPts val="1000"/>
              </a:spcBef>
              <a:spcAft>
                <a:spcPts val="1000"/>
              </a:spcAft>
              <a:buNone/>
            </a:pPr>
            <a:r>
              <a:rPr lang="en">
                <a:solidFill>
                  <a:schemeClr val="lt1"/>
                </a:solidFill>
              </a:rPr>
              <a:t>(Depending on how this presentation goes)</a:t>
            </a:r>
            <a:endParaRPr>
              <a:solidFill>
                <a:schemeClr val="lt1"/>
              </a:solidFill>
            </a:endParaRPr>
          </a:p>
        </p:txBody>
      </p:sp>
      <p:sp>
        <p:nvSpPr>
          <p:cNvPr id="494" name="Google Shape;494;p46"/>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pic>
        <p:nvPicPr>
          <p:cNvPr id="495" name="Google Shape;495;p46"/>
          <p:cNvPicPr preferRelativeResize="0"/>
          <p:nvPr/>
        </p:nvPicPr>
        <p:blipFill>
          <a:blip r:embed="rId3">
            <a:alphaModFix/>
          </a:blip>
          <a:stretch>
            <a:fillRect/>
          </a:stretch>
        </p:blipFill>
        <p:spPr>
          <a:xfrm>
            <a:off x="3992091" y="0"/>
            <a:ext cx="5151919" cy="5143500"/>
          </a:xfrm>
          <a:prstGeom prst="rect">
            <a:avLst/>
          </a:prstGeom>
          <a:noFill/>
          <a:ln>
            <a:noFill/>
          </a:ln>
        </p:spPr>
      </p:pic>
      <p:sp>
        <p:nvSpPr>
          <p:cNvPr id="496" name="Google Shape;4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26</a:t>
            </a:fld>
            <a:endParaRPr sz="1500" b="1">
              <a:solidFill>
                <a:srgbClr val="000000"/>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74" name="Google Shape;174;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txBox="1">
            <a:spLocks noGrp="1"/>
          </p:cNvSpPr>
          <p:nvPr>
            <p:ph type="subTitle" idx="1"/>
          </p:nvPr>
        </p:nvSpPr>
        <p:spPr>
          <a:xfrm flipH="1">
            <a:off x="486813" y="1614750"/>
            <a:ext cx="4208100" cy="1914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ADHD is a common neurodevelopmental disorder affecting both children and adults.</a:t>
            </a:r>
            <a:endParaRPr/>
          </a:p>
          <a:p>
            <a:pPr marL="457200" lvl="0" indent="-304800" algn="l" rtl="0">
              <a:lnSpc>
                <a:spcPct val="100000"/>
              </a:lnSpc>
              <a:spcBef>
                <a:spcPts val="1000"/>
              </a:spcBef>
              <a:spcAft>
                <a:spcPts val="0"/>
              </a:spcAft>
              <a:buSzPts val="1200"/>
              <a:buChar char="●"/>
            </a:pPr>
            <a:r>
              <a:rPr lang="en"/>
              <a:t>It impacts focus, attention, and impulsivity.</a:t>
            </a:r>
            <a:endParaRPr/>
          </a:p>
          <a:p>
            <a:pPr marL="457200" lvl="0" indent="-304800" algn="l" rtl="0">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marL="457200" lvl="0" indent="-304800" algn="l" rtl="0">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76" name="Google Shape;176;p24"/>
          <p:cNvSpPr txBox="1">
            <a:spLocks noGrp="1"/>
          </p:cNvSpPr>
          <p:nvPr>
            <p:ph type="title"/>
          </p:nvPr>
        </p:nvSpPr>
        <p:spPr>
          <a:xfrm>
            <a:off x="476775" y="324100"/>
            <a:ext cx="38355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 ADHD</a:t>
            </a:r>
            <a:endParaRPr/>
          </a:p>
        </p:txBody>
      </p:sp>
      <p:sp>
        <p:nvSpPr>
          <p:cNvPr id="177" name="Google Shape;177;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4"/>
          <p:cNvPicPr preferRelativeResize="0"/>
          <p:nvPr/>
        </p:nvPicPr>
        <p:blipFill>
          <a:blip r:embed="rId4">
            <a:alphaModFix/>
          </a:blip>
          <a:stretch>
            <a:fillRect/>
          </a:stretch>
        </p:blipFill>
        <p:spPr>
          <a:xfrm>
            <a:off x="5312115" y="2164025"/>
            <a:ext cx="2264250" cy="815450"/>
          </a:xfrm>
          <a:prstGeom prst="rect">
            <a:avLst/>
          </a:prstGeom>
          <a:noFill/>
          <a:ln>
            <a:noFill/>
          </a:ln>
        </p:spPr>
      </p:pic>
      <p:sp>
        <p:nvSpPr>
          <p:cNvPr id="179" name="Google Shape;17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3</a:t>
            </a:fld>
            <a:endParaRPr sz="1500" b="1">
              <a:solidFill>
                <a:srgbClr val="000000"/>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3"/>
        <p:cNvGrpSpPr/>
        <p:nvPr/>
      </p:nvGrpSpPr>
      <p:grpSpPr>
        <a:xfrm>
          <a:off x="0" y="0"/>
          <a:ext cx="0" cy="0"/>
          <a:chOff x="0" y="0"/>
          <a:chExt cx="0" cy="0"/>
        </a:xfrm>
      </p:grpSpPr>
      <p:sp>
        <p:nvSpPr>
          <p:cNvPr id="184" name="Google Shape;184;p25"/>
          <p:cNvSpPr txBox="1">
            <a:spLocks noGrp="1"/>
          </p:cNvSpPr>
          <p:nvPr>
            <p:ph type="ctrTitle" idx="6"/>
          </p:nvPr>
        </p:nvSpPr>
        <p:spPr>
          <a:xfrm rot="5400000">
            <a:off x="6685437" y="2408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ADHD Symptoms</a:t>
            </a:r>
            <a:endParaRPr/>
          </a:p>
        </p:txBody>
      </p:sp>
      <p:sp>
        <p:nvSpPr>
          <p:cNvPr id="185" name="Google Shape;185;p2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3607475" y="-25500"/>
            <a:ext cx="3607500" cy="265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Involves hasty actions without thought, interrupting others, and difficulty waiting for turns.</a:t>
            </a:r>
            <a:endParaRPr sz="1200"/>
          </a:p>
        </p:txBody>
      </p:sp>
      <p:sp>
        <p:nvSpPr>
          <p:cNvPr id="190" name="Google Shape;190;p2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91" name="Google Shape;191;p2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92" name="Google Shape;192;p2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Hyperactivity</a:t>
            </a:r>
            <a:endParaRPr>
              <a:solidFill>
                <a:schemeClr val="lt1"/>
              </a:solidFill>
            </a:endParaRPr>
          </a:p>
        </p:txBody>
      </p:sp>
      <p:sp>
        <p:nvSpPr>
          <p:cNvPr id="193" name="Google Shape;193;p2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Inattention</a:t>
            </a:r>
            <a:endParaRPr>
              <a:solidFill>
                <a:schemeClr val="lt1"/>
              </a:solidFill>
            </a:endParaRPr>
          </a:p>
        </p:txBody>
      </p:sp>
      <p:sp>
        <p:nvSpPr>
          <p:cNvPr id="194" name="Google Shape;194;p2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Impulsivity</a:t>
            </a:r>
            <a:endParaRPr>
              <a:solidFill>
                <a:schemeClr val="dk1"/>
              </a:solidFill>
            </a:endParaRPr>
          </a:p>
        </p:txBody>
      </p:sp>
      <p:sp>
        <p:nvSpPr>
          <p:cNvPr id="195" name="Google Shape;195;p2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Combined</a:t>
            </a:r>
            <a:endParaRPr/>
          </a:p>
        </p:txBody>
      </p:sp>
      <p:sp>
        <p:nvSpPr>
          <p:cNvPr id="196" name="Google Shape;196;p2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Displays symptoms from both hyperactivity/impulsivity and inattention categories.</a:t>
            </a:r>
            <a:endParaRPr sz="1200"/>
          </a:p>
        </p:txBody>
      </p:sp>
      <p:sp>
        <p:nvSpPr>
          <p:cNvPr id="197" name="Google Shape;19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4</a:t>
            </a:fld>
            <a:endParaRPr sz="1500" b="1">
              <a:solidFill>
                <a:srgbClr val="000000"/>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203" name="Google Shape;203;p26"/>
          <p:cNvSpPr txBox="1">
            <a:spLocks noGrp="1"/>
          </p:cNvSpPr>
          <p:nvPr>
            <p:ph type="ctrTitle" idx="4"/>
          </p:nvPr>
        </p:nvSpPr>
        <p:spPr>
          <a:xfrm rot="5400000">
            <a:off x="6582675" y="2610325"/>
            <a:ext cx="2913300" cy="6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Current Technologies</a:t>
            </a:r>
            <a:endParaRPr>
              <a:solidFill>
                <a:schemeClr val="dk2"/>
              </a:solidFill>
            </a:endParaRPr>
          </a:p>
        </p:txBody>
      </p:sp>
      <p:sp>
        <p:nvSpPr>
          <p:cNvPr id="204" name="Google Shape;204;p26"/>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subTitle" idx="1"/>
          </p:nvPr>
        </p:nvSpPr>
        <p:spPr>
          <a:xfrm>
            <a:off x="5213975" y="3477601"/>
            <a:ext cx="15222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Helps rule out other medical conditions that might look like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206" name="Google Shape;206;p26"/>
          <p:cNvSpPr txBox="1">
            <a:spLocks noGrp="1"/>
          </p:cNvSpPr>
          <p:nvPr>
            <p:ph type="subTitle" idx="3"/>
          </p:nvPr>
        </p:nvSpPr>
        <p:spPr>
          <a:xfrm>
            <a:off x="308575" y="3477600"/>
            <a:ext cx="17988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help spot patterns but depend on honest answers.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207" name="Google Shape;207;p26"/>
          <p:cNvSpPr txBox="1">
            <a:spLocks noGrp="1"/>
          </p:cNvSpPr>
          <p:nvPr>
            <p:ph type="ctrTitle" idx="2"/>
          </p:nvPr>
        </p:nvSpPr>
        <p:spPr>
          <a:xfrm>
            <a:off x="308575" y="2916825"/>
            <a:ext cx="2001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QUESTIONNAIRES &amp; REPORTS</a:t>
            </a:r>
            <a:endParaRPr sz="1600"/>
          </a:p>
        </p:txBody>
      </p:sp>
      <p:sp>
        <p:nvSpPr>
          <p:cNvPr id="208" name="Google Shape;208;p26"/>
          <p:cNvSpPr txBox="1">
            <a:spLocks noGrp="1"/>
          </p:cNvSpPr>
          <p:nvPr>
            <p:ph type="ctrTitle"/>
          </p:nvPr>
        </p:nvSpPr>
        <p:spPr>
          <a:xfrm>
            <a:off x="5196225" y="29168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PHYSICAL EXAMINATION</a:t>
            </a:r>
            <a:endParaRPr sz="1600"/>
          </a:p>
        </p:txBody>
      </p:sp>
      <p:sp>
        <p:nvSpPr>
          <p:cNvPr id="209" name="Google Shape;209;p26"/>
          <p:cNvSpPr txBox="1">
            <a:spLocks noGrp="1"/>
          </p:cNvSpPr>
          <p:nvPr>
            <p:ph type="ctrTitle" idx="5"/>
          </p:nvPr>
        </p:nvSpPr>
        <p:spPr>
          <a:xfrm>
            <a:off x="2706953" y="2848100"/>
            <a:ext cx="1889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000"/>
              <a:buFont typeface="Arial Black"/>
              <a:buNone/>
            </a:pPr>
            <a:r>
              <a:rPr lang="en" sz="1600"/>
              <a:t>INTERVIEWS</a:t>
            </a:r>
            <a:endParaRPr sz="1600"/>
          </a:p>
        </p:txBody>
      </p:sp>
      <p:sp>
        <p:nvSpPr>
          <p:cNvPr id="210" name="Google Shape;210;p26"/>
          <p:cNvSpPr txBox="1">
            <a:spLocks noGrp="1"/>
          </p:cNvSpPr>
          <p:nvPr>
            <p:ph type="subTitle" idx="6"/>
          </p:nvPr>
        </p:nvSpPr>
        <p:spPr>
          <a:xfrm>
            <a:off x="2729375" y="3492552"/>
            <a:ext cx="1798800" cy="11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211" name="Google Shape;211;p26"/>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5</a:t>
            </a:fld>
            <a:endParaRPr sz="1500" b="1">
              <a:solidFill>
                <a:srgbClr val="000000"/>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6"/>
        <p:cNvGrpSpPr/>
        <p:nvPr/>
      </p:nvGrpSpPr>
      <p:grpSpPr>
        <a:xfrm>
          <a:off x="0" y="0"/>
          <a:ext cx="0" cy="0"/>
          <a:chOff x="0" y="0"/>
          <a:chExt cx="0" cy="0"/>
        </a:xfrm>
      </p:grpSpPr>
      <p:sp>
        <p:nvSpPr>
          <p:cNvPr id="217" name="Google Shape;217;p2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a:spLocks noGrp="1"/>
          </p:cNvSpPr>
          <p:nvPr>
            <p:ph type="ctrTitle" idx="4"/>
          </p:nvPr>
        </p:nvSpPr>
        <p:spPr>
          <a:xfrm rot="5400000">
            <a:off x="6924425" y="2825249"/>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 GOALS</a:t>
            </a:r>
            <a:endParaRPr>
              <a:solidFill>
                <a:schemeClr val="lt1"/>
              </a:solidFill>
            </a:endParaRPr>
          </a:p>
        </p:txBody>
      </p:sp>
      <p:pic>
        <p:nvPicPr>
          <p:cNvPr id="219" name="Google Shape;219;p27"/>
          <p:cNvPicPr preferRelativeResize="0"/>
          <p:nvPr/>
        </p:nvPicPr>
        <p:blipFill rotWithShape="1">
          <a:blip r:embed="rId3">
            <a:alphaModFix/>
          </a:blip>
          <a:srcRect t="15782" b="15775"/>
          <a:stretch/>
        </p:blipFill>
        <p:spPr>
          <a:xfrm>
            <a:off x="0" y="2623525"/>
            <a:ext cx="4091848" cy="1867500"/>
          </a:xfrm>
          <a:prstGeom prst="rect">
            <a:avLst/>
          </a:prstGeom>
          <a:noFill/>
          <a:ln>
            <a:noFill/>
          </a:ln>
        </p:spPr>
      </p:pic>
      <p:pic>
        <p:nvPicPr>
          <p:cNvPr id="220" name="Google Shape;220;p27"/>
          <p:cNvPicPr preferRelativeResize="0"/>
          <p:nvPr/>
        </p:nvPicPr>
        <p:blipFill rotWithShape="1">
          <a:blip r:embed="rId4">
            <a:alphaModFix/>
          </a:blip>
          <a:srcRect t="15766" b="15773"/>
          <a:stretch/>
        </p:blipFill>
        <p:spPr>
          <a:xfrm>
            <a:off x="0" y="652475"/>
            <a:ext cx="4091850" cy="1867501"/>
          </a:xfrm>
          <a:prstGeom prst="rect">
            <a:avLst/>
          </a:prstGeom>
          <a:noFill/>
          <a:ln>
            <a:noFill/>
          </a:ln>
        </p:spPr>
      </p:pic>
      <p:sp>
        <p:nvSpPr>
          <p:cNvPr id="221" name="Google Shape;221;p27"/>
          <p:cNvSpPr txBox="1">
            <a:spLocks noGrp="1"/>
          </p:cNvSpPr>
          <p:nvPr>
            <p:ph type="subTitle" idx="1"/>
          </p:nvPr>
        </p:nvSpPr>
        <p:spPr>
          <a:xfrm>
            <a:off x="4633950" y="1314500"/>
            <a:ext cx="2714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is a must, as we mentioned in the introduction undiagnosed ADHD is a serious issue which isn’t being treated accordingly, our aim is to help detect possible symptoms and help users to deal with their ADHD.</a:t>
            </a:r>
            <a:endParaRPr/>
          </a:p>
        </p:txBody>
      </p:sp>
      <p:sp>
        <p:nvSpPr>
          <p:cNvPr id="222" name="Google Shape;222;p27"/>
          <p:cNvSpPr txBox="1">
            <a:spLocks noGrp="1"/>
          </p:cNvSpPr>
          <p:nvPr>
            <p:ph type="subTitle" idx="2"/>
          </p:nvPr>
        </p:nvSpPr>
        <p:spPr>
          <a:xfrm>
            <a:off x="4633950" y="3218275"/>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detection system which isn’t accurate doesn’t help anyone, our aim is to reach a symptom detection accuracy of over 80%, that way our users can be sure of our system’s results.</a:t>
            </a:r>
            <a:endParaRPr/>
          </a:p>
        </p:txBody>
      </p:sp>
      <p:sp>
        <p:nvSpPr>
          <p:cNvPr id="223" name="Google Shape;223;p27"/>
          <p:cNvSpPr txBox="1">
            <a:spLocks noGrp="1"/>
          </p:cNvSpPr>
          <p:nvPr>
            <p:ph type="ctrTitle"/>
          </p:nvPr>
        </p:nvSpPr>
        <p:spPr>
          <a:xfrm>
            <a:off x="4633950" y="10820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1 - Accessibility</a:t>
            </a:r>
            <a:endParaRPr>
              <a:solidFill>
                <a:schemeClr val="lt1"/>
              </a:solidFill>
            </a:endParaRPr>
          </a:p>
        </p:txBody>
      </p:sp>
      <p:sp>
        <p:nvSpPr>
          <p:cNvPr id="224" name="Google Shape;224;p27"/>
          <p:cNvSpPr txBox="1">
            <a:spLocks noGrp="1"/>
          </p:cNvSpPr>
          <p:nvPr>
            <p:ph type="ctrTitle" idx="3"/>
          </p:nvPr>
        </p:nvSpPr>
        <p:spPr>
          <a:xfrm>
            <a:off x="4633950" y="29096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2 - Accuracy</a:t>
            </a:r>
            <a:endParaRPr>
              <a:solidFill>
                <a:schemeClr val="lt1"/>
              </a:solidFill>
            </a:endParaRPr>
          </a:p>
        </p:txBody>
      </p:sp>
      <p:sp>
        <p:nvSpPr>
          <p:cNvPr id="225" name="Google Shape;225;p27"/>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27"/>
          <p:cNvPicPr preferRelativeResize="0"/>
          <p:nvPr/>
        </p:nvPicPr>
        <p:blipFill rotWithShape="1">
          <a:blip r:embed="rId5">
            <a:alphaModFix/>
          </a:blip>
          <a:srcRect t="12092" r="23965" b="8143"/>
          <a:stretch/>
        </p:blipFill>
        <p:spPr>
          <a:xfrm>
            <a:off x="0" y="652475"/>
            <a:ext cx="4091850" cy="1867500"/>
          </a:xfrm>
          <a:prstGeom prst="rect">
            <a:avLst/>
          </a:prstGeom>
          <a:noFill/>
          <a:ln>
            <a:noFill/>
          </a:ln>
        </p:spPr>
      </p:pic>
      <p:pic>
        <p:nvPicPr>
          <p:cNvPr id="228" name="Google Shape;228;p27"/>
          <p:cNvPicPr preferRelativeResize="0"/>
          <p:nvPr/>
        </p:nvPicPr>
        <p:blipFill>
          <a:blip r:embed="rId6">
            <a:alphaModFix/>
          </a:blip>
          <a:stretch>
            <a:fillRect/>
          </a:stretch>
        </p:blipFill>
        <p:spPr>
          <a:xfrm>
            <a:off x="0" y="2623525"/>
            <a:ext cx="4091850" cy="1867500"/>
          </a:xfrm>
          <a:prstGeom prst="rect">
            <a:avLst/>
          </a:prstGeom>
          <a:noFill/>
          <a:ln>
            <a:noFill/>
          </a:ln>
        </p:spPr>
      </p:pic>
      <p:sp>
        <p:nvSpPr>
          <p:cNvPr id="229" name="Google Shape;22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6</a:t>
            </a:fld>
            <a:endParaRPr sz="1500" b="1">
              <a:solidFill>
                <a:srgbClr val="000000"/>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3"/>
        <p:cNvGrpSpPr/>
        <p:nvPr/>
      </p:nvGrpSpPr>
      <p:grpSpPr>
        <a:xfrm>
          <a:off x="0" y="0"/>
          <a:ext cx="0" cy="0"/>
          <a:chOff x="0" y="0"/>
          <a:chExt cx="0" cy="0"/>
        </a:xfrm>
      </p:grpSpPr>
      <p:pic>
        <p:nvPicPr>
          <p:cNvPr id="234" name="Google Shape;234;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35" name="Google Shape;235;p28"/>
          <p:cNvSpPr/>
          <p:nvPr/>
        </p:nvSpPr>
        <p:spPr>
          <a:xfrm rot="-5400000" flipH="1">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Our Product</a:t>
            </a:r>
            <a:endParaRPr>
              <a:solidFill>
                <a:schemeClr val="lt1"/>
              </a:solidFill>
            </a:endParaRPr>
          </a:p>
        </p:txBody>
      </p:sp>
      <p:sp>
        <p:nvSpPr>
          <p:cNvPr id="237" name="Google Shape;237;p28"/>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7</a:t>
            </a:fld>
            <a:endParaRPr sz="1500" b="1">
              <a:solidFill>
                <a:srgbClr val="000000"/>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dist="19050" dir="5400000" algn="bl" rotWithShape="0">
              <a:srgbClr val="000000">
                <a:alpha val="50000"/>
              </a:srgbClr>
            </a:outerShdw>
          </a:effectLst>
        </p:spPr>
      </p:pic>
      <p:sp>
        <p:nvSpPr>
          <p:cNvPr id="245" name="Google Shape;245;p29"/>
          <p:cNvSpPr/>
          <p:nvPr/>
        </p:nvSpPr>
        <p:spPr>
          <a:xfrm rot="-5400000">
            <a:off x="6349650" y="-27057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txBox="1">
            <a:spLocks noGrp="1"/>
          </p:cNvSpPr>
          <p:nvPr>
            <p:ph type="ctrTitle"/>
          </p:nvPr>
        </p:nvSpPr>
        <p:spPr>
          <a:xfrm>
            <a:off x="5432000" y="-239947"/>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ABOUT THE PROJECT</a:t>
            </a:r>
            <a:endParaRPr sz="2800">
              <a:solidFill>
                <a:schemeClr val="lt1"/>
              </a:solidFill>
            </a:endParaRPr>
          </a:p>
        </p:txBody>
      </p:sp>
      <p:sp>
        <p:nvSpPr>
          <p:cNvPr id="247" name="Google Shape;247;p29"/>
          <p:cNvSpPr txBox="1">
            <a:spLocks noGrp="1"/>
          </p:cNvSpPr>
          <p:nvPr>
            <p:ph type="subTitle" idx="1"/>
          </p:nvPr>
        </p:nvSpPr>
        <p:spPr>
          <a:xfrm>
            <a:off x="5134950" y="1734025"/>
            <a:ext cx="3375000" cy="21330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b="1">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marL="0" lvl="0" indent="0" algn="l" rtl="0">
              <a:spcBef>
                <a:spcPts val="0"/>
              </a:spcBef>
              <a:spcAft>
                <a:spcPts val="0"/>
              </a:spcAft>
              <a:buNone/>
            </a:pPr>
            <a:endParaRPr/>
          </a:p>
        </p:txBody>
      </p:sp>
      <p:sp>
        <p:nvSpPr>
          <p:cNvPr id="248" name="Google Shape;248;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8</a:t>
            </a:fld>
            <a:endParaRPr sz="1500" b="1">
              <a:solidFill>
                <a:srgbClr val="000000"/>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30"/>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58" name="Google Shape;258;p30"/>
          <p:cNvSpPr txBox="1">
            <a:spLocks noGrp="1"/>
          </p:cNvSpPr>
          <p:nvPr>
            <p:ph type="subTitle" idx="1"/>
          </p:nvPr>
        </p:nvSpPr>
        <p:spPr>
          <a:xfrm>
            <a:off x="1542850" y="1259375"/>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implemented two key tests: a reaction time test and a gaze test.</a:t>
            </a:r>
            <a:endParaRPr sz="1200"/>
          </a:p>
          <a:p>
            <a:pPr marL="0" lvl="0" indent="0" algn="l" rtl="0">
              <a:spcBef>
                <a:spcPts val="1000"/>
              </a:spcBef>
              <a:spcAft>
                <a:spcPts val="0"/>
              </a:spcAft>
              <a:buNone/>
            </a:pPr>
            <a:r>
              <a:rPr lang="en" sz="1200"/>
              <a:t>The gaze test consists of two parts:</a:t>
            </a:r>
            <a:endParaRPr sz="1200"/>
          </a:p>
          <a:p>
            <a:pPr marL="457200" lvl="0" indent="-304800" algn="l" rtl="0">
              <a:spcBef>
                <a:spcPts val="1000"/>
              </a:spcBef>
              <a:spcAft>
                <a:spcPts val="0"/>
              </a:spcAft>
              <a:buSzPts val="1200"/>
              <a:buChar char="●"/>
            </a:pPr>
            <a:r>
              <a:rPr lang="en" sz="1200"/>
              <a:t>Part 1: </a:t>
            </a:r>
            <a:r>
              <a:rPr lang="en" sz="1200" b="1">
                <a:latin typeface="Catamaran"/>
                <a:ea typeface="Catamaran"/>
                <a:cs typeface="Catamaran"/>
                <a:sym typeface="Catamaran"/>
              </a:rPr>
              <a:t>No distractions</a:t>
            </a:r>
            <a:r>
              <a:rPr lang="en" sz="1200"/>
              <a:t>, allowing the user to focus on the reaction time aspect.</a:t>
            </a:r>
            <a:endParaRPr sz="1200"/>
          </a:p>
          <a:p>
            <a:pPr marL="457200" lvl="0" indent="-304800" algn="l" rtl="0">
              <a:spcBef>
                <a:spcPts val="1000"/>
              </a:spcBef>
              <a:spcAft>
                <a:spcPts val="0"/>
              </a:spcAft>
              <a:buSzPts val="1200"/>
              <a:buChar char="●"/>
            </a:pPr>
            <a:r>
              <a:rPr lang="en" sz="1200"/>
              <a:t>Part 2: </a:t>
            </a:r>
            <a:r>
              <a:rPr lang="en" sz="1200" b="1">
                <a:latin typeface="Catamaran"/>
                <a:ea typeface="Catamaran"/>
                <a:cs typeface="Catamaran"/>
                <a:sym typeface="Catamaran"/>
              </a:rPr>
              <a:t>Visual and auditory distractions</a:t>
            </a:r>
            <a:r>
              <a:rPr lang="en" sz="1200"/>
              <a:t> are introduced to observe changes in focus and attention.</a:t>
            </a:r>
            <a:endParaRPr sz="1200"/>
          </a:p>
          <a:p>
            <a:pPr marL="0" lvl="0" indent="0" algn="l" rtl="0">
              <a:spcBef>
                <a:spcPts val="1000"/>
              </a:spcBef>
              <a:spcAft>
                <a:spcPts val="0"/>
              </a:spcAft>
              <a:buNone/>
            </a:pPr>
            <a:r>
              <a:rPr lang="en" sz="1200"/>
              <a:t>Our primary metric was the </a:t>
            </a:r>
            <a:r>
              <a:rPr lang="en" sz="1200" b="1">
                <a:latin typeface="Catamaran"/>
                <a:ea typeface="Catamaran"/>
                <a:cs typeface="Catamaran"/>
                <a:sym typeface="Catamaran"/>
              </a:rPr>
              <a:t>squared difference between adjacent pupil positions</a:t>
            </a:r>
            <a:r>
              <a:rPr lang="en" sz="1200"/>
              <a:t> in the video frames, helping us track eye movements over time.</a:t>
            </a:r>
            <a:endParaRPr sz="1200"/>
          </a:p>
          <a:p>
            <a:pPr marL="0" lvl="0" indent="0" algn="l" rtl="0">
              <a:spcBef>
                <a:spcPts val="1000"/>
              </a:spcBef>
              <a:spcAft>
                <a:spcPts val="0"/>
              </a:spcAft>
              <a:buNone/>
            </a:pPr>
            <a:r>
              <a:rPr lang="en" sz="1200"/>
              <a:t>For easier integration into the deep learning model, </a:t>
            </a:r>
            <a:r>
              <a:rPr lang="en" sz="1200" b="1">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marL="0" lvl="0" indent="0" algn="l" rtl="0">
              <a:spcBef>
                <a:spcPts val="1000"/>
              </a:spcBef>
              <a:spcAft>
                <a:spcPts val="0"/>
              </a:spcAft>
              <a:buNone/>
            </a:pPr>
            <a:endParaRPr sz="1200"/>
          </a:p>
          <a:p>
            <a:pPr marL="0" lvl="0" indent="0" algn="l" rtl="0">
              <a:spcBef>
                <a:spcPts val="1000"/>
              </a:spcBef>
              <a:spcAft>
                <a:spcPts val="0"/>
              </a:spcAft>
              <a:buNone/>
            </a:pPr>
            <a:endParaRPr sz="1200"/>
          </a:p>
          <a:p>
            <a:pPr marL="0" lvl="0" indent="0" algn="l" rtl="0">
              <a:spcBef>
                <a:spcPts val="1000"/>
              </a:spcBef>
              <a:spcAft>
                <a:spcPts val="1000"/>
              </a:spcAft>
              <a:buNone/>
            </a:pPr>
            <a:endParaRPr sz="1200"/>
          </a:p>
        </p:txBody>
      </p:sp>
      <p:sp>
        <p:nvSpPr>
          <p:cNvPr id="259" name="Google Shape;259;p30"/>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Eye-Tracking</a:t>
            </a:r>
            <a:endParaRPr>
              <a:solidFill>
                <a:schemeClr val="lt1"/>
              </a:solidFill>
            </a:endParaRPr>
          </a:p>
        </p:txBody>
      </p:sp>
      <p:pic>
        <p:nvPicPr>
          <p:cNvPr id="260" name="Google Shape;260;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61" name="Google Shape;261;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62" name="Google Shape;262;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63" name="Google Shape;263;p30"/>
          <p:cNvPicPr preferRelativeResize="0"/>
          <p:nvPr/>
        </p:nvPicPr>
        <p:blipFill>
          <a:blip r:embed="rId6">
            <a:alphaModFix/>
          </a:blip>
          <a:stretch>
            <a:fillRect/>
          </a:stretch>
        </p:blipFill>
        <p:spPr>
          <a:xfrm>
            <a:off x="883300" y="460925"/>
            <a:ext cx="695775" cy="695775"/>
          </a:xfrm>
          <a:prstGeom prst="rect">
            <a:avLst/>
          </a:prstGeom>
          <a:noFill/>
          <a:ln>
            <a:noFill/>
          </a:ln>
        </p:spPr>
      </p:pic>
      <p:sp>
        <p:nvSpPr>
          <p:cNvPr id="264" name="Google Shape;26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9</a:t>
            </a:fld>
            <a:endParaRPr sz="1500" b="1">
              <a:solidFill>
                <a:srgbClr val="000000"/>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1670</Words>
  <Application>Microsoft Office PowerPoint</Application>
  <PresentationFormat>On-screen Show (16:9)</PresentationFormat>
  <Paragraphs>209</Paragraphs>
  <Slides>26</Slides>
  <Notes>25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Catamaran</vt:lpstr>
      <vt:lpstr>Roboto</vt:lpstr>
      <vt:lpstr>Arial Black</vt:lpstr>
      <vt:lpstr>Livvic</vt:lpstr>
      <vt:lpstr>Fira Sans Extra Condensed Medium</vt:lpstr>
      <vt:lpstr>Arial</vt:lpstr>
      <vt:lpstr>Catamaran Light</vt:lpstr>
      <vt:lpstr>Engineering Project Proposal by Slidesgo</vt:lpstr>
      <vt:lpstr>Capstone Project NODUS - ADHD Symptom Detection 24 - 1 - D - 6</vt:lpstr>
      <vt:lpstr>TABLE OF CONTENTS</vt:lpstr>
      <vt:lpstr>Introduction - ADHD</vt:lpstr>
      <vt:lpstr>ADHD Symptoms</vt:lpstr>
      <vt:lpstr>Current Technologies</vt:lpstr>
      <vt:lpstr>PROJECT GOALS</vt:lpstr>
      <vt:lpstr>Our Product</vt:lpstr>
      <vt:lpstr>ABOUT THE PROJECT</vt:lpstr>
      <vt:lpstr>Major Components</vt:lpstr>
      <vt:lpstr>Major Components</vt:lpstr>
      <vt:lpstr>Major Components</vt:lpstr>
      <vt:lpstr>Overall Architecture</vt:lpstr>
      <vt:lpstr>MVC Model</vt:lpstr>
      <vt:lpstr>NIGGOLOGIIESUsed</vt:lpstr>
      <vt:lpstr>PowerPoint Presentation</vt:lpstr>
      <vt:lpstr>Deep Learning Model</vt:lpstr>
      <vt:lpstr>Deep Learning</vt:lpstr>
      <vt:lpstr>DL Model Architecture</vt:lpstr>
      <vt:lpstr>Phase 1</vt:lpstr>
      <vt:lpstr>Training and Results</vt:lpstr>
      <vt:lpstr>Training and Results</vt:lpstr>
      <vt:lpstr>Challenges</vt:lpstr>
      <vt:lpstr>Final Product</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safwan halabi</cp:lastModifiedBy>
  <cp:revision>1</cp:revision>
  <dcterms:modified xsi:type="dcterms:W3CDTF">2024-09-17T08:21:30Z</dcterms:modified>
</cp:coreProperties>
</file>